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4" r:id="rId2"/>
    <p:sldId id="2135714678" r:id="rId3"/>
    <p:sldId id="2135714696" r:id="rId4"/>
    <p:sldId id="2135714697" r:id="rId5"/>
    <p:sldId id="2135714698" r:id="rId6"/>
    <p:sldId id="2135714699" r:id="rId7"/>
    <p:sldId id="2135714700" r:id="rId8"/>
    <p:sldId id="2135714708" r:id="rId9"/>
    <p:sldId id="2135714703" r:id="rId10"/>
    <p:sldId id="2135714704" r:id="rId11"/>
    <p:sldId id="2135714684" r:id="rId12"/>
    <p:sldId id="2135714683" r:id="rId13"/>
    <p:sldId id="2135714685" r:id="rId14"/>
    <p:sldId id="2135714705" r:id="rId15"/>
    <p:sldId id="2135714706" r:id="rId16"/>
    <p:sldId id="2135714707" r:id="rId17"/>
    <p:sldId id="2135714709" r:id="rId18"/>
    <p:sldId id="213571469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CAB6A8B-83E7-4113-8EEA-60D49D0DAED0}">
          <p14:sldIdLst>
            <p14:sldId id="294"/>
            <p14:sldId id="2135714678"/>
            <p14:sldId id="2135714696"/>
            <p14:sldId id="2135714697"/>
            <p14:sldId id="2135714698"/>
            <p14:sldId id="2135714699"/>
            <p14:sldId id="2135714700"/>
            <p14:sldId id="2135714708"/>
            <p14:sldId id="2135714703"/>
            <p14:sldId id="2135714704"/>
            <p14:sldId id="2135714684"/>
            <p14:sldId id="2135714683"/>
            <p14:sldId id="2135714685"/>
            <p14:sldId id="2135714705"/>
            <p14:sldId id="2135714706"/>
            <p14:sldId id="2135714707"/>
            <p14:sldId id="2135714709"/>
            <p14:sldId id="2135714690"/>
          </p14:sldIdLst>
        </p14:section>
        <p14:section name="Раздел без заголовка" id="{D45F1518-9A7A-4A7A-9A11-055AB61623F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D9D"/>
    <a:srgbClr val="6A7BBC"/>
    <a:srgbClr val="FCB59C"/>
    <a:srgbClr val="FF9999"/>
    <a:srgbClr val="A6B78F"/>
    <a:srgbClr val="A5BF7F"/>
    <a:srgbClr val="7BAA66"/>
    <a:srgbClr val="A8C59C"/>
    <a:srgbClr val="469953"/>
    <a:srgbClr val="6BA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7440" autoAdjust="0"/>
  </p:normalViewPr>
  <p:slideViewPr>
    <p:cSldViewPr snapToGrid="0">
      <p:cViewPr varScale="1">
        <p:scale>
          <a:sx n="118" d="100"/>
          <a:sy n="118" d="100"/>
        </p:scale>
        <p:origin x="18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3" d="100"/>
          <a:sy n="123" d="100"/>
        </p:scale>
        <p:origin x="76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ПОРТЕНТУС 3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1 неделя</c:v>
                </c:pt>
                <c:pt idx="1">
                  <c:v>2 неделя</c:v>
                </c:pt>
                <c:pt idx="2">
                  <c:v>3 неделя</c:v>
                </c:pt>
                <c:pt idx="3">
                  <c:v>4 неделя</c:v>
                </c:pt>
                <c:pt idx="4">
                  <c:v>5 неделя</c:v>
                </c:pt>
                <c:pt idx="5">
                  <c:v>6 неделя</c:v>
                </c:pt>
                <c:pt idx="6">
                  <c:v>7 неделя</c:v>
                </c:pt>
                <c:pt idx="7">
                  <c:v>8 неделя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</c:v>
                </c:pt>
                <c:pt idx="1">
                  <c:v>4</c:v>
                </c:pt>
                <c:pt idx="2">
                  <c:v>3.5</c:v>
                </c:pt>
                <c:pt idx="3">
                  <c:v>8</c:v>
                </c:pt>
                <c:pt idx="4">
                  <c:v>8</c:v>
                </c:pt>
                <c:pt idx="5">
                  <c:v>12</c:v>
                </c:pt>
                <c:pt idx="6">
                  <c:v>12</c:v>
                </c:pt>
                <c:pt idx="7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AE-4B4D-AFF8-A91F66FE07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Контрольная группа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1 неделя</c:v>
                </c:pt>
                <c:pt idx="1">
                  <c:v>2 неделя</c:v>
                </c:pt>
                <c:pt idx="2">
                  <c:v>3 неделя</c:v>
                </c:pt>
                <c:pt idx="3">
                  <c:v>4 неделя</c:v>
                </c:pt>
                <c:pt idx="4">
                  <c:v>5 неделя</c:v>
                </c:pt>
                <c:pt idx="5">
                  <c:v>6 неделя</c:v>
                </c:pt>
                <c:pt idx="6">
                  <c:v>7 неделя</c:v>
                </c:pt>
                <c:pt idx="7">
                  <c:v>8 неделя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</c:v>
                </c:pt>
                <c:pt idx="1">
                  <c:v>4.4000000000000004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AE-4B4D-AFF8-A91F66FE0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60704"/>
        <c:axId val="70624768"/>
        <c:axId val="209612288"/>
      </c:line3DChart>
      <c:catAx>
        <c:axId val="12360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0624768"/>
        <c:crosses val="autoZero"/>
        <c:auto val="1"/>
        <c:lblAlgn val="ctr"/>
        <c:lblOffset val="100"/>
        <c:noMultiLvlLbl val="0"/>
      </c:catAx>
      <c:valAx>
        <c:axId val="70624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60704"/>
        <c:crosses val="autoZero"/>
        <c:crossBetween val="between"/>
      </c:valAx>
      <c:serAx>
        <c:axId val="209612288"/>
        <c:scaling>
          <c:orientation val="minMax"/>
        </c:scaling>
        <c:delete val="0"/>
        <c:axPos val="b"/>
        <c:majorTickMark val="out"/>
        <c:minorTickMark val="none"/>
        <c:tickLblPos val="nextTo"/>
        <c:crossAx val="70624768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2436181-E7AA-4D65-BDF2-4F8EE31C4A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C320D0-054E-4BA1-AFC3-63E11799DA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5EE66-5B82-4AC9-A745-B8B0595A1F51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A483D1-5751-460A-A913-EFFA3F0587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3F0AE7-10CA-4A65-921B-C5BAE19399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06344-05A0-42B3-BE21-BF6834127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696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D25D1-A3E1-4C6B-BB6C-CAA2AF34C6C3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2059E-FEDD-4C5B-BE90-0D46052AE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102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CA270-6A38-45F4-9E92-57465DC28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530" y="1902563"/>
            <a:ext cx="10501602" cy="2208745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может быть набрано в две </a:t>
            </a:r>
            <a:br>
              <a:rPr lang="ru-RU" dirty="0"/>
            </a:br>
            <a:r>
              <a:rPr lang="ru-RU" dirty="0"/>
              <a:t>или три строки</a:t>
            </a:r>
            <a:r>
              <a:rPr lang="en-US" dirty="0"/>
              <a:t> (44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3423B4-7B32-43CF-9341-C2B149B3B0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3" y="4281716"/>
            <a:ext cx="10502068" cy="51845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Если необходимо дополнение, то используйте подзаголовок (20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FBED6B-F968-462D-A3D1-DDE3A4CCAC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063" y="5585803"/>
            <a:ext cx="10520362" cy="404690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Иванов Александр Викторович (жирное начертание, 18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AA3AC0CD-F700-4ADE-9BAB-B5ABA7A000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063" y="5960939"/>
            <a:ext cx="10520362" cy="40469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к. м. н., профессор</a:t>
            </a:r>
            <a:r>
              <a:rPr lang="en-US" dirty="0"/>
              <a:t> </a:t>
            </a:r>
            <a:r>
              <a:rPr lang="ru-RU" dirty="0"/>
              <a:t>(обычное начертание, 18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F5E9E5-AA97-4609-A35D-5B38CCF3B2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35" y="428068"/>
            <a:ext cx="5883983" cy="95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0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11ADC-928C-4698-B60A-BE21EF49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E28F28-16FD-419A-8CA6-666BB3D30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D32EA9-E643-4CEE-B027-0AB777133E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1A6F12-9152-4899-BF96-C4EFA2D2FB8E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5E3EB5-B01D-4CDA-941B-851AF05CF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25763D-5D1B-49C3-BA20-B49D2A155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53FC-1673-494F-AC70-BCBDE6D685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74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38BCF8-37A9-498A-A8DF-3F436A280B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35" y="428068"/>
            <a:ext cx="5883983" cy="959512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B286CF0-74D3-4A1D-8C9E-2DA4200AD0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529" y="1902563"/>
            <a:ext cx="10519895" cy="2208745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может быть набрано в две </a:t>
            </a:r>
            <a:br>
              <a:rPr lang="ru-RU" dirty="0"/>
            </a:br>
            <a:r>
              <a:rPr lang="ru-RU" dirty="0"/>
              <a:t>или три строки</a:t>
            </a:r>
            <a:r>
              <a:rPr lang="en-US" dirty="0"/>
              <a:t> (44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B028B4D5-2048-4C5E-ABBC-FA1CCCD9B4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3" y="4281716"/>
            <a:ext cx="10502068" cy="51845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Если необходимо дополнение, то используйте подзаголовок (20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6C85A8A6-8705-4572-9F4D-9B735A72DE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063" y="5585803"/>
            <a:ext cx="10520362" cy="404690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Иванов Александр Викторович (жирное начертание, 18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658C6DDD-4CEE-4134-AD25-ADC27A0315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063" y="5960939"/>
            <a:ext cx="10520362" cy="40469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к. м. н., профессор</a:t>
            </a:r>
            <a:r>
              <a:rPr lang="en-US" dirty="0"/>
              <a:t> </a:t>
            </a:r>
            <a:r>
              <a:rPr lang="ru-RU" dirty="0"/>
              <a:t>(обычное начертание, 18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543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3EF04F-C00E-440B-BF09-1E62A55D08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" y="0"/>
            <a:ext cx="12172585" cy="191109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CA270-6A38-45F4-9E92-57465DC28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530" y="2383414"/>
            <a:ext cx="10152616" cy="783989"/>
          </a:xfrm>
        </p:spPr>
        <p:txBody>
          <a:bodyPr anchor="t"/>
          <a:lstStyle>
            <a:lvl1pPr algn="l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Заголовок обложки раздела (44 </a:t>
            </a:r>
            <a:r>
              <a:rPr lang="ru-RU" dirty="0" err="1"/>
              <a:t>pt</a:t>
            </a:r>
            <a:r>
              <a:rPr lang="ru-RU" dirty="0"/>
              <a:t>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3423B4-7B32-43CF-9341-C2B149B3B0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530" y="3269180"/>
            <a:ext cx="10152616" cy="51845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Если необходимо дополнение, то используйте подзаголовок (16 </a:t>
            </a:r>
            <a:r>
              <a:rPr lang="ru-RU" dirty="0" err="1"/>
              <a:t>pt</a:t>
            </a:r>
            <a:r>
              <a:rPr lang="ru-RU" dirty="0"/>
              <a:t>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4D5BD0-9AD9-4FC6-9622-2BC15A4C80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35" y="410965"/>
            <a:ext cx="5883983" cy="959512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9C3E15E-6909-417C-A46C-3ECD9AD62018}"/>
              </a:ext>
            </a:extLst>
          </p:cNvPr>
          <p:cNvSpPr/>
          <p:nvPr userDrawn="1"/>
        </p:nvSpPr>
        <p:spPr>
          <a:xfrm>
            <a:off x="12304325" y="791494"/>
            <a:ext cx="1255058" cy="42242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01133F6-36B7-452A-80B5-DB113C54A366}"/>
              </a:ext>
            </a:extLst>
          </p:cNvPr>
          <p:cNvSpPr/>
          <p:nvPr userDrawn="1"/>
        </p:nvSpPr>
        <p:spPr>
          <a:xfrm>
            <a:off x="12304325" y="325329"/>
            <a:ext cx="1255058" cy="42242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A1138D-230C-49EA-86DF-E7AFA6D6FE6D}"/>
              </a:ext>
            </a:extLst>
          </p:cNvPr>
          <p:cNvSpPr txBox="1"/>
          <p:nvPr userDrawn="1"/>
        </p:nvSpPr>
        <p:spPr>
          <a:xfrm>
            <a:off x="12321661" y="412109"/>
            <a:ext cx="10556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0D9C32-B52B-4BA2-B7C5-E4CCD3434D8A}"/>
              </a:ext>
            </a:extLst>
          </p:cNvPr>
          <p:cNvSpPr txBox="1"/>
          <p:nvPr userDrawn="1"/>
        </p:nvSpPr>
        <p:spPr>
          <a:xfrm>
            <a:off x="12304325" y="885921"/>
            <a:ext cx="11260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34B2710-50A0-4357-88BC-583770C7C6F2}"/>
              </a:ext>
            </a:extLst>
          </p:cNvPr>
          <p:cNvSpPr/>
          <p:nvPr userDrawn="1"/>
        </p:nvSpPr>
        <p:spPr>
          <a:xfrm>
            <a:off x="12304325" y="1727619"/>
            <a:ext cx="1255058" cy="42242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7FBBACB1-DE1F-4C14-A3BF-5C98FB77506F}"/>
              </a:ext>
            </a:extLst>
          </p:cNvPr>
          <p:cNvSpPr/>
          <p:nvPr userDrawn="1"/>
        </p:nvSpPr>
        <p:spPr>
          <a:xfrm>
            <a:off x="12304325" y="1261454"/>
            <a:ext cx="1255058" cy="42242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ED766F-5C92-4930-9864-04075BB37D39}"/>
              </a:ext>
            </a:extLst>
          </p:cNvPr>
          <p:cNvSpPr txBox="1"/>
          <p:nvPr userDrawn="1"/>
        </p:nvSpPr>
        <p:spPr>
          <a:xfrm>
            <a:off x="12321661" y="1348234"/>
            <a:ext cx="10556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322794-F955-46DA-B1CD-6231C036154D}"/>
              </a:ext>
            </a:extLst>
          </p:cNvPr>
          <p:cNvSpPr txBox="1"/>
          <p:nvPr userDrawn="1"/>
        </p:nvSpPr>
        <p:spPr>
          <a:xfrm>
            <a:off x="12304325" y="1822046"/>
            <a:ext cx="11260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245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DF0C78A6-8C1A-42CE-BE0E-FAC308113BE3}"/>
              </a:ext>
            </a:extLst>
          </p:cNvPr>
          <p:cNvSpPr/>
          <p:nvPr userDrawn="1"/>
        </p:nvSpPr>
        <p:spPr>
          <a:xfrm>
            <a:off x="12304325" y="2244475"/>
            <a:ext cx="1255058" cy="422429"/>
          </a:xfrm>
          <a:prstGeom prst="roundRect">
            <a:avLst/>
          </a:prstGeom>
          <a:solidFill>
            <a:srgbClr val="A6B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918395-FD6B-4318-810B-C36B89155212}"/>
              </a:ext>
            </a:extLst>
          </p:cNvPr>
          <p:cNvSpPr txBox="1"/>
          <p:nvPr userDrawn="1"/>
        </p:nvSpPr>
        <p:spPr>
          <a:xfrm>
            <a:off x="12304325" y="2338902"/>
            <a:ext cx="1255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143  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C01E2DBA-04D7-4E76-BDDA-73FE6F6CA534}"/>
              </a:ext>
            </a:extLst>
          </p:cNvPr>
          <p:cNvSpPr/>
          <p:nvPr userDrawn="1"/>
        </p:nvSpPr>
        <p:spPr>
          <a:xfrm>
            <a:off x="12304325" y="2877525"/>
            <a:ext cx="1255058" cy="422429"/>
          </a:xfrm>
          <a:prstGeom prst="roundRect">
            <a:avLst/>
          </a:prstGeom>
          <a:solidFill>
            <a:srgbClr val="FBA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4B39BE-5807-4E2B-9AB9-08B17AE51CB9}"/>
              </a:ext>
            </a:extLst>
          </p:cNvPr>
          <p:cNvSpPr txBox="1"/>
          <p:nvPr userDrawn="1"/>
        </p:nvSpPr>
        <p:spPr>
          <a:xfrm>
            <a:off x="12304325" y="2971952"/>
            <a:ext cx="1255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251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173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157 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7656B498-2D71-4748-BE23-83EBF6708ECA}"/>
              </a:ext>
            </a:extLst>
          </p:cNvPr>
          <p:cNvSpPr/>
          <p:nvPr userDrawn="1"/>
        </p:nvSpPr>
        <p:spPr>
          <a:xfrm>
            <a:off x="12304325" y="3352307"/>
            <a:ext cx="1255058" cy="422429"/>
          </a:xfrm>
          <a:prstGeom prst="roundRect">
            <a:avLst/>
          </a:prstGeom>
          <a:solidFill>
            <a:srgbClr val="6A7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54DD5D-D379-4578-8252-662C4760A274}"/>
              </a:ext>
            </a:extLst>
          </p:cNvPr>
          <p:cNvSpPr txBox="1"/>
          <p:nvPr userDrawn="1"/>
        </p:nvSpPr>
        <p:spPr>
          <a:xfrm>
            <a:off x="12304325" y="3446734"/>
            <a:ext cx="1255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 </a:t>
            </a:r>
          </a:p>
        </p:txBody>
      </p:sp>
    </p:spTree>
    <p:extLst>
      <p:ext uri="{BB962C8B-B14F-4D97-AF65-F5344CB8AC3E}">
        <p14:creationId xmlns:p14="http://schemas.microsoft.com/office/powerpoint/2010/main" val="132784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7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BC19FC-BF5C-46C0-A91F-29E600F2CC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714"/>
            <a:ext cx="12192000" cy="3389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54701-5155-42FA-B2DF-A049CADD1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885921"/>
            <a:ext cx="11556999" cy="91685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Заголовок может быть набран на две</a:t>
            </a:r>
            <a:br>
              <a:rPr lang="en-US" dirty="0"/>
            </a:br>
            <a:r>
              <a:rPr lang="ru-RU" dirty="0"/>
              <a:t>или три строки (</a:t>
            </a:r>
            <a:r>
              <a:rPr lang="en-US" dirty="0"/>
              <a:t>32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2C57D8-A2F3-4D22-AE08-210F607A0B6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7500" y="1999058"/>
            <a:ext cx="6161088" cy="342936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Небольшие блоки текста (18 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</a:t>
            </a:r>
            <a:br>
              <a:rPr lang="ru-RU" dirty="0"/>
            </a:br>
            <a:r>
              <a:rPr lang="ru-RU" dirty="0"/>
              <a:t>в одну колонку, но не делайте колонку на всю ширину экрана. Текст, набранный длинной строкой очень трудно читать, подумайте о тех, кто будет читать</a:t>
            </a:r>
            <a:br>
              <a:rPr lang="ru-RU" dirty="0"/>
            </a:br>
            <a:r>
              <a:rPr lang="ru-RU" dirty="0"/>
              <a:t>вашу презентацию. Старайтесь чтобы в строке</a:t>
            </a:r>
            <a:br>
              <a:rPr lang="ru-RU" dirty="0"/>
            </a:br>
            <a:r>
              <a:rPr lang="ru-RU" dirty="0"/>
              <a:t>было в среднем семь — девять слов. Большее количество слов в строке способствует хорошему</a:t>
            </a:r>
            <a:br>
              <a:rPr lang="ru-RU" dirty="0"/>
            </a:br>
            <a:r>
              <a:rPr lang="ru-RU" dirty="0"/>
              <a:t>сну, но не чтению. Если у вас есть свободное пространство и вы считаете, что текст одинок</a:t>
            </a:r>
            <a:br>
              <a:rPr lang="ru-RU" dirty="0"/>
            </a:br>
            <a:r>
              <a:rPr lang="ru-RU" dirty="0"/>
              <a:t>и ему нужна компания, то поставьте рядом </a:t>
            </a:r>
            <a:br>
              <a:rPr lang="ru-RU" dirty="0"/>
            </a:br>
            <a:r>
              <a:rPr lang="ru-RU" dirty="0"/>
              <a:t>небольшое изображение, которое иллюстрирует </a:t>
            </a:r>
            <a:br>
              <a:rPr lang="ru-RU" dirty="0"/>
            </a:br>
            <a:r>
              <a:rPr lang="ru-RU" dirty="0"/>
              <a:t>ваш текст или дополняет его.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E5608C-1F56-4FFD-81A0-32782034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431" y="6596308"/>
            <a:ext cx="368788" cy="218072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fld id="{D8345B3A-5CEB-4F0B-BD15-542A6E8CCCF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4E39D2B-EBA8-4A7B-8FA8-57EC966285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75" y="6634751"/>
            <a:ext cx="1227434" cy="1411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C57A2B9-4D3B-4C00-B171-4968D7E2DD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8"/>
          <a:stretch/>
        </p:blipFill>
        <p:spPr>
          <a:xfrm>
            <a:off x="0" y="-1"/>
            <a:ext cx="12191999" cy="916853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D3076251-FBBD-4278-987E-8962565243C1}"/>
              </a:ext>
            </a:extLst>
          </p:cNvPr>
          <p:cNvSpPr/>
          <p:nvPr userDrawn="1"/>
        </p:nvSpPr>
        <p:spPr>
          <a:xfrm>
            <a:off x="12304325" y="791494"/>
            <a:ext cx="1255058" cy="42242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A0E81EDA-3DD6-4B7B-B72E-741BFE1052F6}"/>
              </a:ext>
            </a:extLst>
          </p:cNvPr>
          <p:cNvSpPr/>
          <p:nvPr userDrawn="1"/>
        </p:nvSpPr>
        <p:spPr>
          <a:xfrm>
            <a:off x="12304325" y="325329"/>
            <a:ext cx="1255058" cy="42242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C6FEF21-6DBB-4114-9036-B0389E4859D6}"/>
              </a:ext>
            </a:extLst>
          </p:cNvPr>
          <p:cNvSpPr txBox="1"/>
          <p:nvPr userDrawn="1"/>
        </p:nvSpPr>
        <p:spPr>
          <a:xfrm>
            <a:off x="12321661" y="412109"/>
            <a:ext cx="10556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1032C5-D9DC-4B2F-9B6D-31A58FE95A31}"/>
              </a:ext>
            </a:extLst>
          </p:cNvPr>
          <p:cNvSpPr txBox="1"/>
          <p:nvPr userDrawn="1"/>
        </p:nvSpPr>
        <p:spPr>
          <a:xfrm>
            <a:off x="12304325" y="885921"/>
            <a:ext cx="11260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1AA000AA-5723-4767-BEAF-2052BDC1EB99}"/>
              </a:ext>
            </a:extLst>
          </p:cNvPr>
          <p:cNvSpPr/>
          <p:nvPr userDrawn="1"/>
        </p:nvSpPr>
        <p:spPr>
          <a:xfrm>
            <a:off x="12304325" y="1727619"/>
            <a:ext cx="1255058" cy="42242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2DB6BA0-DE84-4511-B23D-47819BE611FF}"/>
              </a:ext>
            </a:extLst>
          </p:cNvPr>
          <p:cNvSpPr/>
          <p:nvPr userDrawn="1"/>
        </p:nvSpPr>
        <p:spPr>
          <a:xfrm>
            <a:off x="12304325" y="1261454"/>
            <a:ext cx="1255058" cy="42242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FCA4E3A-E290-4CF1-9C72-86E4B5F1E6C7}"/>
              </a:ext>
            </a:extLst>
          </p:cNvPr>
          <p:cNvSpPr txBox="1"/>
          <p:nvPr userDrawn="1"/>
        </p:nvSpPr>
        <p:spPr>
          <a:xfrm>
            <a:off x="12321661" y="1348234"/>
            <a:ext cx="10556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820330-85F2-465A-90AA-C4FD10625455}"/>
              </a:ext>
            </a:extLst>
          </p:cNvPr>
          <p:cNvSpPr txBox="1"/>
          <p:nvPr userDrawn="1"/>
        </p:nvSpPr>
        <p:spPr>
          <a:xfrm>
            <a:off x="12304325" y="1822046"/>
            <a:ext cx="11260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245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3600616E-2B88-4EAE-BD2E-367A7864A989}"/>
              </a:ext>
            </a:extLst>
          </p:cNvPr>
          <p:cNvSpPr/>
          <p:nvPr userDrawn="1"/>
        </p:nvSpPr>
        <p:spPr>
          <a:xfrm>
            <a:off x="12304325" y="2244475"/>
            <a:ext cx="1255058" cy="422429"/>
          </a:xfrm>
          <a:prstGeom prst="roundRect">
            <a:avLst/>
          </a:prstGeom>
          <a:solidFill>
            <a:srgbClr val="A6B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92128D9-75FA-48F3-ACA8-22A24C4F07B3}"/>
              </a:ext>
            </a:extLst>
          </p:cNvPr>
          <p:cNvSpPr txBox="1"/>
          <p:nvPr userDrawn="1"/>
        </p:nvSpPr>
        <p:spPr>
          <a:xfrm>
            <a:off x="12304325" y="2338902"/>
            <a:ext cx="1255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143  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30656E26-01C7-473A-9BB8-BDF8D2E84F49}"/>
              </a:ext>
            </a:extLst>
          </p:cNvPr>
          <p:cNvSpPr/>
          <p:nvPr userDrawn="1"/>
        </p:nvSpPr>
        <p:spPr>
          <a:xfrm>
            <a:off x="12304325" y="2877525"/>
            <a:ext cx="1255058" cy="422429"/>
          </a:xfrm>
          <a:prstGeom prst="roundRect">
            <a:avLst/>
          </a:prstGeom>
          <a:solidFill>
            <a:srgbClr val="FBA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F536D02-4EEB-4603-BA55-8F41DE3AA9E2}"/>
              </a:ext>
            </a:extLst>
          </p:cNvPr>
          <p:cNvSpPr txBox="1"/>
          <p:nvPr userDrawn="1"/>
        </p:nvSpPr>
        <p:spPr>
          <a:xfrm>
            <a:off x="12304325" y="2971952"/>
            <a:ext cx="1255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251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173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157 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011A60E8-A4A6-447C-8857-FA66748431E2}"/>
              </a:ext>
            </a:extLst>
          </p:cNvPr>
          <p:cNvSpPr/>
          <p:nvPr userDrawn="1"/>
        </p:nvSpPr>
        <p:spPr>
          <a:xfrm>
            <a:off x="12304325" y="3352307"/>
            <a:ext cx="1255058" cy="422429"/>
          </a:xfrm>
          <a:prstGeom prst="roundRect">
            <a:avLst/>
          </a:prstGeom>
          <a:solidFill>
            <a:srgbClr val="6A7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EB1A9F-60AD-4D6D-A75C-307CC3E8C306}"/>
              </a:ext>
            </a:extLst>
          </p:cNvPr>
          <p:cNvSpPr txBox="1"/>
          <p:nvPr userDrawn="1"/>
        </p:nvSpPr>
        <p:spPr>
          <a:xfrm>
            <a:off x="12304325" y="3446734"/>
            <a:ext cx="1255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 </a:t>
            </a:r>
          </a:p>
        </p:txBody>
      </p:sp>
    </p:spTree>
    <p:extLst>
      <p:ext uri="{BB962C8B-B14F-4D97-AF65-F5344CB8AC3E}">
        <p14:creationId xmlns:p14="http://schemas.microsoft.com/office/powerpoint/2010/main" val="58112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BC19FC-BF5C-46C0-A91F-29E600F2CC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714"/>
            <a:ext cx="12192000" cy="3389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54701-5155-42FA-B2DF-A049CADD1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885921"/>
            <a:ext cx="11556999" cy="91685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Заголовок может быть набран на две</a:t>
            </a:r>
            <a:br>
              <a:rPr lang="en-US" dirty="0"/>
            </a:br>
            <a:r>
              <a:rPr lang="ru-RU" dirty="0"/>
              <a:t>или три строки (</a:t>
            </a:r>
            <a:r>
              <a:rPr lang="en-US" dirty="0"/>
              <a:t>32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2C57D8-A2F3-4D22-AE08-210F607A0B6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7500" y="1999058"/>
            <a:ext cx="6161088" cy="342936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Небольшие блоки текста (18 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</a:t>
            </a:r>
            <a:br>
              <a:rPr lang="ru-RU" dirty="0"/>
            </a:br>
            <a:r>
              <a:rPr lang="ru-RU" dirty="0"/>
              <a:t>в одну колонку, но не делайте колонку на всю ширину экрана. Текст, набранный длинной строкой очень трудно читать, подумайте о тех, кто будет читать</a:t>
            </a:r>
            <a:br>
              <a:rPr lang="ru-RU" dirty="0"/>
            </a:br>
            <a:r>
              <a:rPr lang="ru-RU" dirty="0"/>
              <a:t>вашу презентацию. Старайтесь чтобы в строке</a:t>
            </a:r>
            <a:br>
              <a:rPr lang="ru-RU" dirty="0"/>
            </a:br>
            <a:r>
              <a:rPr lang="ru-RU" dirty="0"/>
              <a:t>было в среднем семь — девять слов. Большее количество слов в строке способствует хорошему</a:t>
            </a:r>
            <a:br>
              <a:rPr lang="ru-RU" dirty="0"/>
            </a:br>
            <a:r>
              <a:rPr lang="ru-RU" dirty="0"/>
              <a:t>сну, но не чтению. Если у вас есть свободное пространство и вы считаете, что текст одинок</a:t>
            </a:r>
            <a:br>
              <a:rPr lang="ru-RU" dirty="0"/>
            </a:br>
            <a:r>
              <a:rPr lang="ru-RU" dirty="0"/>
              <a:t>и ему нужна компания, то поставьте рядом </a:t>
            </a:r>
            <a:br>
              <a:rPr lang="ru-RU" dirty="0"/>
            </a:br>
            <a:r>
              <a:rPr lang="ru-RU" dirty="0"/>
              <a:t>небольшое изображение, которое иллюстрирует </a:t>
            </a:r>
            <a:br>
              <a:rPr lang="ru-RU" dirty="0"/>
            </a:br>
            <a:r>
              <a:rPr lang="ru-RU" dirty="0"/>
              <a:t>ваш текст или дополняет его.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E5608C-1F56-4FFD-81A0-32782034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431" y="6596308"/>
            <a:ext cx="368788" cy="218072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fld id="{D8345B3A-5CEB-4F0B-BD15-542A6E8CCCF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4E39D2B-EBA8-4A7B-8FA8-57EC966285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75" y="6634751"/>
            <a:ext cx="1227434" cy="14118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64B1107-8EB7-4994-AAD1-953DECD18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8"/>
          <a:stretch/>
        </p:blipFill>
        <p:spPr>
          <a:xfrm>
            <a:off x="0" y="-1"/>
            <a:ext cx="12191999" cy="916853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1AFDC6AF-60F2-44B0-85AE-50163FBF2B03}"/>
              </a:ext>
            </a:extLst>
          </p:cNvPr>
          <p:cNvSpPr/>
          <p:nvPr userDrawn="1"/>
        </p:nvSpPr>
        <p:spPr>
          <a:xfrm>
            <a:off x="12304325" y="791494"/>
            <a:ext cx="1255058" cy="42242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76D9BEB1-9B8B-4A84-A6C9-AC293EF03F18}"/>
              </a:ext>
            </a:extLst>
          </p:cNvPr>
          <p:cNvSpPr/>
          <p:nvPr userDrawn="1"/>
        </p:nvSpPr>
        <p:spPr>
          <a:xfrm>
            <a:off x="12304325" y="325329"/>
            <a:ext cx="1255058" cy="42242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3147A3C-8297-4257-AF6F-30D02196C7B3}"/>
              </a:ext>
            </a:extLst>
          </p:cNvPr>
          <p:cNvSpPr txBox="1"/>
          <p:nvPr userDrawn="1"/>
        </p:nvSpPr>
        <p:spPr>
          <a:xfrm>
            <a:off x="12321661" y="412109"/>
            <a:ext cx="10556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A5A4B71-CF2E-4607-95B9-CD70830E43E6}"/>
              </a:ext>
            </a:extLst>
          </p:cNvPr>
          <p:cNvSpPr txBox="1"/>
          <p:nvPr userDrawn="1"/>
        </p:nvSpPr>
        <p:spPr>
          <a:xfrm>
            <a:off x="12304325" y="885921"/>
            <a:ext cx="11260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958C6AA8-BA01-4208-B2E0-1B59E063FC9A}"/>
              </a:ext>
            </a:extLst>
          </p:cNvPr>
          <p:cNvSpPr/>
          <p:nvPr userDrawn="1"/>
        </p:nvSpPr>
        <p:spPr>
          <a:xfrm>
            <a:off x="12304325" y="1727619"/>
            <a:ext cx="1255058" cy="42242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3752FBCD-F71A-4AA4-A81F-98C70FCFB733}"/>
              </a:ext>
            </a:extLst>
          </p:cNvPr>
          <p:cNvSpPr/>
          <p:nvPr userDrawn="1"/>
        </p:nvSpPr>
        <p:spPr>
          <a:xfrm>
            <a:off x="12304325" y="1261454"/>
            <a:ext cx="1255058" cy="42242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05109F5-EA50-408C-906C-FF6B2F82DAA2}"/>
              </a:ext>
            </a:extLst>
          </p:cNvPr>
          <p:cNvSpPr txBox="1"/>
          <p:nvPr userDrawn="1"/>
        </p:nvSpPr>
        <p:spPr>
          <a:xfrm>
            <a:off x="12321661" y="1348234"/>
            <a:ext cx="10556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12CC0A6-41C8-4CBF-A8B4-D82EECBDA0AF}"/>
              </a:ext>
            </a:extLst>
          </p:cNvPr>
          <p:cNvSpPr txBox="1"/>
          <p:nvPr userDrawn="1"/>
        </p:nvSpPr>
        <p:spPr>
          <a:xfrm>
            <a:off x="12304325" y="1822046"/>
            <a:ext cx="11260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245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4CBB0D50-1BEC-47CA-AE9B-C52976DE7776}"/>
              </a:ext>
            </a:extLst>
          </p:cNvPr>
          <p:cNvSpPr/>
          <p:nvPr userDrawn="1"/>
        </p:nvSpPr>
        <p:spPr>
          <a:xfrm>
            <a:off x="12304325" y="2244475"/>
            <a:ext cx="1255058" cy="422429"/>
          </a:xfrm>
          <a:prstGeom prst="roundRect">
            <a:avLst/>
          </a:prstGeom>
          <a:solidFill>
            <a:srgbClr val="A6B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BB3E67B-45A4-4391-B23F-A18AE6A36DB0}"/>
              </a:ext>
            </a:extLst>
          </p:cNvPr>
          <p:cNvSpPr txBox="1"/>
          <p:nvPr userDrawn="1"/>
        </p:nvSpPr>
        <p:spPr>
          <a:xfrm>
            <a:off x="12304325" y="2338902"/>
            <a:ext cx="1255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143  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82727CFA-13FE-4C10-8EEA-F3C5B502E7C6}"/>
              </a:ext>
            </a:extLst>
          </p:cNvPr>
          <p:cNvSpPr/>
          <p:nvPr userDrawn="1"/>
        </p:nvSpPr>
        <p:spPr>
          <a:xfrm>
            <a:off x="12304325" y="2877525"/>
            <a:ext cx="1255058" cy="422429"/>
          </a:xfrm>
          <a:prstGeom prst="roundRect">
            <a:avLst/>
          </a:prstGeom>
          <a:solidFill>
            <a:srgbClr val="FBA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3366804-1BC3-44AC-97A1-2A46276B6DFE}"/>
              </a:ext>
            </a:extLst>
          </p:cNvPr>
          <p:cNvSpPr txBox="1"/>
          <p:nvPr userDrawn="1"/>
        </p:nvSpPr>
        <p:spPr>
          <a:xfrm>
            <a:off x="12304325" y="2971952"/>
            <a:ext cx="1255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251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173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157 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F25622E8-2BD3-4FCB-83B9-14DB558B88D5}"/>
              </a:ext>
            </a:extLst>
          </p:cNvPr>
          <p:cNvSpPr/>
          <p:nvPr userDrawn="1"/>
        </p:nvSpPr>
        <p:spPr>
          <a:xfrm>
            <a:off x="12304325" y="3352307"/>
            <a:ext cx="1255058" cy="422429"/>
          </a:xfrm>
          <a:prstGeom prst="roundRect">
            <a:avLst/>
          </a:prstGeom>
          <a:solidFill>
            <a:srgbClr val="6A7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C87EE02-4310-4694-AF2D-14590678E47C}"/>
              </a:ext>
            </a:extLst>
          </p:cNvPr>
          <p:cNvSpPr txBox="1"/>
          <p:nvPr userDrawn="1"/>
        </p:nvSpPr>
        <p:spPr>
          <a:xfrm>
            <a:off x="12304325" y="3446734"/>
            <a:ext cx="1255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 </a:t>
            </a:r>
          </a:p>
        </p:txBody>
      </p:sp>
    </p:spTree>
    <p:extLst>
      <p:ext uri="{BB962C8B-B14F-4D97-AF65-F5344CB8AC3E}">
        <p14:creationId xmlns:p14="http://schemas.microsoft.com/office/powerpoint/2010/main" val="177672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BC19FC-BF5C-46C0-A91F-29E600F2CC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714"/>
            <a:ext cx="12192000" cy="338929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E5608C-1F56-4FFD-81A0-32782034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431" y="6596308"/>
            <a:ext cx="368788" cy="218072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fld id="{D8345B3A-5CEB-4F0B-BD15-542A6E8CCCF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4E39D2B-EBA8-4A7B-8FA8-57EC966285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75" y="6634751"/>
            <a:ext cx="1227434" cy="141186"/>
          </a:xfrm>
          <a:prstGeom prst="rect">
            <a:avLst/>
          </a:prstGeom>
        </p:spPr>
      </p:pic>
      <p:sp>
        <p:nvSpPr>
          <p:cNvPr id="21" name="Текст 3">
            <a:extLst>
              <a:ext uri="{FF2B5EF4-FFF2-40B4-BE49-F238E27FC236}">
                <a16:creationId xmlns:a16="http://schemas.microsoft.com/office/drawing/2014/main" id="{0E0D94DC-CFFF-4A6F-8C21-3A202919D5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8613" y="2040027"/>
            <a:ext cx="3741737" cy="1256548"/>
          </a:xfrm>
        </p:spPr>
        <p:txBody>
          <a:bodyPr>
            <a:normAutofit/>
          </a:bodyPr>
          <a:lstStyle>
            <a:lvl1pPr algn="ctr">
              <a:defRPr sz="8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152</a:t>
            </a:r>
          </a:p>
        </p:txBody>
      </p:sp>
      <p:sp>
        <p:nvSpPr>
          <p:cNvPr id="22" name="Текст 6">
            <a:extLst>
              <a:ext uri="{FF2B5EF4-FFF2-40B4-BE49-F238E27FC236}">
                <a16:creationId xmlns:a16="http://schemas.microsoft.com/office/drawing/2014/main" id="{11A7A025-51B4-4AAC-9952-DCB1AB1FF8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1963" y="2040026"/>
            <a:ext cx="3741737" cy="1257300"/>
          </a:xfrm>
        </p:spPr>
        <p:txBody>
          <a:bodyPr>
            <a:noAutofit/>
          </a:bodyPr>
          <a:lstStyle>
            <a:lvl1pPr algn="ctr">
              <a:defRPr lang="ru-RU" sz="80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250</a:t>
            </a:r>
          </a:p>
        </p:txBody>
      </p:sp>
      <p:sp>
        <p:nvSpPr>
          <p:cNvPr id="36" name="Текст 6">
            <a:extLst>
              <a:ext uri="{FF2B5EF4-FFF2-40B4-BE49-F238E27FC236}">
                <a16:creationId xmlns:a16="http://schemas.microsoft.com/office/drawing/2014/main" id="{2409807C-7497-408E-82B4-511CFCFF10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6984" y="2040026"/>
            <a:ext cx="3663866" cy="1257300"/>
          </a:xfrm>
        </p:spPr>
        <p:txBody>
          <a:bodyPr>
            <a:noAutofit/>
          </a:bodyPr>
          <a:lstStyle>
            <a:lvl1pPr algn="ctr">
              <a:defRPr lang="ru-RU" sz="80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250</a:t>
            </a:r>
          </a:p>
        </p:txBody>
      </p:sp>
      <p:sp>
        <p:nvSpPr>
          <p:cNvPr id="37" name="Текст 9">
            <a:extLst>
              <a:ext uri="{FF2B5EF4-FFF2-40B4-BE49-F238E27FC236}">
                <a16:creationId xmlns:a16="http://schemas.microsoft.com/office/drawing/2014/main" id="{2B0C8DE3-83F8-4645-9E04-6DFAF4C59C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70292" y="3422739"/>
            <a:ext cx="3741737" cy="138981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pPr lvl="0"/>
            <a:r>
              <a:rPr lang="ru-RU" dirty="0"/>
              <a:t>Если у вас мало данных,</a:t>
            </a:r>
            <a:br>
              <a:rPr lang="ru-RU" dirty="0"/>
            </a:br>
            <a:r>
              <a:rPr lang="ru-RU" dirty="0"/>
              <a:t>можно сделать несколько крупных </a:t>
            </a:r>
            <a:br>
              <a:rPr lang="ru-RU" dirty="0"/>
            </a:br>
            <a:r>
              <a:rPr lang="ru-RU" dirty="0"/>
              <a:t>цифр и аккуратные подписи </a:t>
            </a:r>
            <a:br>
              <a:rPr lang="ru-RU" dirty="0"/>
            </a:br>
            <a:r>
              <a:rPr lang="ru-RU" dirty="0"/>
              <a:t>к ним, это позволит подать информацию красиво и аккуратно.</a:t>
            </a:r>
          </a:p>
        </p:txBody>
      </p:sp>
      <p:sp>
        <p:nvSpPr>
          <p:cNvPr id="39" name="Текст 9">
            <a:extLst>
              <a:ext uri="{FF2B5EF4-FFF2-40B4-BE49-F238E27FC236}">
                <a16:creationId xmlns:a16="http://schemas.microsoft.com/office/drawing/2014/main" id="{4D8D85E7-B1AD-40BC-89AC-6130A5AEAE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5313" y="3422739"/>
            <a:ext cx="3665537" cy="138981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pPr lvl="0"/>
            <a:r>
              <a:rPr lang="ru-RU" dirty="0"/>
              <a:t>Если у вас мало данных,</a:t>
            </a:r>
            <a:br>
              <a:rPr lang="ru-RU" dirty="0"/>
            </a:br>
            <a:r>
              <a:rPr lang="ru-RU" dirty="0"/>
              <a:t>можно сделать несколько крупных </a:t>
            </a:r>
            <a:br>
              <a:rPr lang="ru-RU" dirty="0"/>
            </a:br>
            <a:r>
              <a:rPr lang="ru-RU" dirty="0"/>
              <a:t>цифр и аккуратные подписи </a:t>
            </a:r>
            <a:br>
              <a:rPr lang="ru-RU" dirty="0"/>
            </a:br>
            <a:r>
              <a:rPr lang="ru-RU" dirty="0"/>
              <a:t>к ним, это позволит подать информацию красиво и аккуратно.</a:t>
            </a:r>
          </a:p>
        </p:txBody>
      </p:sp>
      <p:sp>
        <p:nvSpPr>
          <p:cNvPr id="40" name="Текст 9">
            <a:extLst>
              <a:ext uri="{FF2B5EF4-FFF2-40B4-BE49-F238E27FC236}">
                <a16:creationId xmlns:a16="http://schemas.microsoft.com/office/drawing/2014/main" id="{946C0B4B-2177-4455-87E8-8DF1C711CA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8614" y="3422739"/>
            <a:ext cx="3741737" cy="138981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pPr lvl="0"/>
            <a:r>
              <a:rPr lang="ru-RU" dirty="0"/>
              <a:t>Если у вас мало данных,</a:t>
            </a:r>
            <a:br>
              <a:rPr lang="ru-RU" dirty="0"/>
            </a:br>
            <a:r>
              <a:rPr lang="ru-RU" dirty="0"/>
              <a:t>можно сделать несколько крупных </a:t>
            </a:r>
            <a:br>
              <a:rPr lang="ru-RU" dirty="0"/>
            </a:br>
            <a:r>
              <a:rPr lang="ru-RU" dirty="0"/>
              <a:t>цифр и аккуратные подписи </a:t>
            </a:r>
            <a:br>
              <a:rPr lang="ru-RU" dirty="0"/>
            </a:br>
            <a:r>
              <a:rPr lang="ru-RU" dirty="0"/>
              <a:t>к ним, это позволит подать информацию красиво и аккуратно.</a:t>
            </a:r>
          </a:p>
        </p:txBody>
      </p:sp>
      <p:sp>
        <p:nvSpPr>
          <p:cNvPr id="41" name="Текст 12">
            <a:extLst>
              <a:ext uri="{FF2B5EF4-FFF2-40B4-BE49-F238E27FC236}">
                <a16:creationId xmlns:a16="http://schemas.microsoft.com/office/drawing/2014/main" id="{1FA76FA7-F153-4D7E-AA7B-428146C674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8614" y="6056569"/>
            <a:ext cx="11552236" cy="312981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ru-RU" dirty="0"/>
              <a:t>Примечания, или любая другая пояснительная или дополнительная информация набираются шрифтом размером 10</a:t>
            </a:r>
            <a:r>
              <a:rPr lang="en-US" dirty="0"/>
              <a:t> </a:t>
            </a:r>
            <a:r>
              <a:rPr lang="ru-RU" dirty="0" err="1"/>
              <a:t>pt</a:t>
            </a:r>
            <a:endParaRPr lang="ru-RU" dirty="0"/>
          </a:p>
        </p:txBody>
      </p:sp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E2EFCA59-1506-4BBC-A486-33EF3FF9E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885921"/>
            <a:ext cx="11556999" cy="91685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Заголовок может быть набран на две</a:t>
            </a:r>
            <a:br>
              <a:rPr lang="en-US" dirty="0"/>
            </a:br>
            <a:r>
              <a:rPr lang="ru-RU" dirty="0"/>
              <a:t>или три строки (</a:t>
            </a:r>
            <a:r>
              <a:rPr lang="en-US" dirty="0"/>
              <a:t>32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1E4AA1F-93DB-437D-921D-4DA9104ECB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8"/>
          <a:stretch/>
        </p:blipFill>
        <p:spPr>
          <a:xfrm>
            <a:off x="0" y="-1"/>
            <a:ext cx="12191999" cy="916853"/>
          </a:xfrm>
          <a:prstGeom prst="rect">
            <a:avLst/>
          </a:prstGeom>
        </p:spPr>
      </p:pic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3895D340-B2E5-4C0F-B3F3-C83C7D629D3F}"/>
              </a:ext>
            </a:extLst>
          </p:cNvPr>
          <p:cNvSpPr/>
          <p:nvPr userDrawn="1"/>
        </p:nvSpPr>
        <p:spPr>
          <a:xfrm>
            <a:off x="12304325" y="791494"/>
            <a:ext cx="1255058" cy="42242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629358F6-302C-4155-B2FB-226468C455A4}"/>
              </a:ext>
            </a:extLst>
          </p:cNvPr>
          <p:cNvSpPr/>
          <p:nvPr userDrawn="1"/>
        </p:nvSpPr>
        <p:spPr>
          <a:xfrm>
            <a:off x="12304325" y="325329"/>
            <a:ext cx="1255058" cy="42242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0AD6A75-F089-4A46-9FD3-82C151A7FB49}"/>
              </a:ext>
            </a:extLst>
          </p:cNvPr>
          <p:cNvSpPr txBox="1"/>
          <p:nvPr userDrawn="1"/>
        </p:nvSpPr>
        <p:spPr>
          <a:xfrm>
            <a:off x="12321661" y="412109"/>
            <a:ext cx="10556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A4C935B-8362-4C09-9AF9-1D5EDE2E27BA}"/>
              </a:ext>
            </a:extLst>
          </p:cNvPr>
          <p:cNvSpPr txBox="1"/>
          <p:nvPr userDrawn="1"/>
        </p:nvSpPr>
        <p:spPr>
          <a:xfrm>
            <a:off x="12304325" y="885921"/>
            <a:ext cx="11260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3758E2EC-93E6-4321-82E5-5710C317DC9F}"/>
              </a:ext>
            </a:extLst>
          </p:cNvPr>
          <p:cNvSpPr/>
          <p:nvPr userDrawn="1"/>
        </p:nvSpPr>
        <p:spPr>
          <a:xfrm>
            <a:off x="12304325" y="1727619"/>
            <a:ext cx="1255058" cy="42242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1FCC317-682D-428A-A60C-88114FCA7D0C}"/>
              </a:ext>
            </a:extLst>
          </p:cNvPr>
          <p:cNvSpPr/>
          <p:nvPr userDrawn="1"/>
        </p:nvSpPr>
        <p:spPr>
          <a:xfrm>
            <a:off x="12304325" y="1261454"/>
            <a:ext cx="1255058" cy="42242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1B575E-4FB7-4B49-911E-B7B2DCBD31AE}"/>
              </a:ext>
            </a:extLst>
          </p:cNvPr>
          <p:cNvSpPr txBox="1"/>
          <p:nvPr userDrawn="1"/>
        </p:nvSpPr>
        <p:spPr>
          <a:xfrm>
            <a:off x="12321661" y="1348234"/>
            <a:ext cx="10556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5A1F95-C358-4D6F-A9F1-3D8E85202223}"/>
              </a:ext>
            </a:extLst>
          </p:cNvPr>
          <p:cNvSpPr txBox="1"/>
          <p:nvPr userDrawn="1"/>
        </p:nvSpPr>
        <p:spPr>
          <a:xfrm>
            <a:off x="12304325" y="1822046"/>
            <a:ext cx="11260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245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08B17F03-8860-4809-95E3-DB4D4B4AFADA}"/>
              </a:ext>
            </a:extLst>
          </p:cNvPr>
          <p:cNvSpPr/>
          <p:nvPr userDrawn="1"/>
        </p:nvSpPr>
        <p:spPr>
          <a:xfrm>
            <a:off x="12304325" y="2244475"/>
            <a:ext cx="1255058" cy="422429"/>
          </a:xfrm>
          <a:prstGeom prst="roundRect">
            <a:avLst/>
          </a:prstGeom>
          <a:solidFill>
            <a:srgbClr val="A6B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260533F-B74D-4967-98F3-5A3BCA1C3D2D}"/>
              </a:ext>
            </a:extLst>
          </p:cNvPr>
          <p:cNvSpPr txBox="1"/>
          <p:nvPr userDrawn="1"/>
        </p:nvSpPr>
        <p:spPr>
          <a:xfrm>
            <a:off x="12304325" y="2338902"/>
            <a:ext cx="1255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143  </a:t>
            </a: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CE3DEB6F-DF45-4236-BE8A-3C7B4ED2DF02}"/>
              </a:ext>
            </a:extLst>
          </p:cNvPr>
          <p:cNvSpPr/>
          <p:nvPr userDrawn="1"/>
        </p:nvSpPr>
        <p:spPr>
          <a:xfrm>
            <a:off x="12304325" y="2877525"/>
            <a:ext cx="1255058" cy="422429"/>
          </a:xfrm>
          <a:prstGeom prst="roundRect">
            <a:avLst/>
          </a:prstGeom>
          <a:solidFill>
            <a:srgbClr val="FBA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A2F5D57-8D67-4EAA-8AF5-1FC25CDA7FD5}"/>
              </a:ext>
            </a:extLst>
          </p:cNvPr>
          <p:cNvSpPr txBox="1"/>
          <p:nvPr userDrawn="1"/>
        </p:nvSpPr>
        <p:spPr>
          <a:xfrm>
            <a:off x="12304325" y="2971952"/>
            <a:ext cx="1255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251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173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157 </a:t>
            </a: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DC16CEF9-7EFF-4EA9-BD70-3FB364AD4E29}"/>
              </a:ext>
            </a:extLst>
          </p:cNvPr>
          <p:cNvSpPr/>
          <p:nvPr userDrawn="1"/>
        </p:nvSpPr>
        <p:spPr>
          <a:xfrm>
            <a:off x="12304325" y="3352307"/>
            <a:ext cx="1255058" cy="422429"/>
          </a:xfrm>
          <a:prstGeom prst="roundRect">
            <a:avLst/>
          </a:prstGeom>
          <a:solidFill>
            <a:srgbClr val="6A7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D2FE6DE-0CBC-4483-8B29-D0C1DCF698E8}"/>
              </a:ext>
            </a:extLst>
          </p:cNvPr>
          <p:cNvSpPr txBox="1"/>
          <p:nvPr userDrawn="1"/>
        </p:nvSpPr>
        <p:spPr>
          <a:xfrm>
            <a:off x="12304325" y="3446734"/>
            <a:ext cx="1255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 </a:t>
            </a:r>
          </a:p>
        </p:txBody>
      </p:sp>
    </p:spTree>
    <p:extLst>
      <p:ext uri="{BB962C8B-B14F-4D97-AF65-F5344CB8AC3E}">
        <p14:creationId xmlns:p14="http://schemas.microsoft.com/office/powerpoint/2010/main" val="287850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>
            <a:extLst>
              <a:ext uri="{FF2B5EF4-FFF2-40B4-BE49-F238E27FC236}">
                <a16:creationId xmlns:a16="http://schemas.microsoft.com/office/drawing/2014/main" id="{6C7E8158-16D9-433E-A940-1677004501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2447925"/>
            <a:ext cx="4205287" cy="382654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pPr lvl="0"/>
            <a:r>
              <a:rPr lang="ru-RU" dirty="0"/>
              <a:t>Небольшие блоки текста (16 </a:t>
            </a:r>
            <a:r>
              <a:rPr lang="ru-RU" dirty="0" err="1"/>
              <a:t>pt</a:t>
            </a:r>
            <a:r>
              <a:rPr lang="ru-RU" dirty="0"/>
              <a:t>) 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</a:t>
            </a:r>
            <a:br>
              <a:rPr lang="ru-RU" dirty="0"/>
            </a:br>
            <a:r>
              <a:rPr lang="ru-RU" dirty="0"/>
              <a:t>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</a:t>
            </a:r>
            <a:br>
              <a:rPr lang="ru-RU" dirty="0"/>
            </a:br>
            <a:r>
              <a:rPr lang="ru-RU" dirty="0"/>
              <a:t>ваш текст или дополняет его.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59004964-743D-4F7E-BFC8-89FC35D1F7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500" y="155743"/>
            <a:ext cx="4205287" cy="1992312"/>
          </a:xfrm>
        </p:spPr>
        <p:txBody>
          <a:bodyPr/>
          <a:lstStyle>
            <a:lvl1pPr>
              <a:spcBef>
                <a:spcPts val="0"/>
              </a:spcBef>
              <a:defRPr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Заголовок может быть набран на две</a:t>
            </a:r>
            <a:br>
              <a:rPr lang="ru-RU" dirty="0"/>
            </a:br>
            <a:r>
              <a:rPr lang="ru-RU" dirty="0"/>
              <a:t>или три строки</a:t>
            </a:r>
            <a:br>
              <a:rPr lang="en-US" dirty="0"/>
            </a:br>
            <a:r>
              <a:rPr lang="ru-RU" dirty="0"/>
              <a:t>(32 </a:t>
            </a:r>
            <a:r>
              <a:rPr lang="ru-RU" dirty="0" err="1"/>
              <a:t>pt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556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2B7DB86-608C-4124-BC74-E8951BE60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8"/>
          <a:stretch/>
        </p:blipFill>
        <p:spPr>
          <a:xfrm>
            <a:off x="0" y="-1"/>
            <a:ext cx="12191999" cy="91685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0E0AE-416D-44AF-B32A-FF50C6700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614" y="265790"/>
            <a:ext cx="11552236" cy="93736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может быть набран </a:t>
            </a:r>
            <a:br>
              <a:rPr lang="ru-RU" dirty="0"/>
            </a:br>
            <a:r>
              <a:rPr lang="ru-RU" dirty="0"/>
              <a:t>на две или три строки (32 </a:t>
            </a:r>
            <a:r>
              <a:rPr lang="ru-RU" dirty="0" err="1"/>
              <a:t>pt</a:t>
            </a:r>
            <a:r>
              <a:rPr lang="ru-RU" dirty="0"/>
              <a:t>)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8CDACB2-1026-4F79-AAA5-5A2F9BEBE6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8589" y="5681663"/>
            <a:ext cx="5402262" cy="365125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ru-RU" dirty="0"/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ru-RU" dirty="0" err="1"/>
              <a:t>pt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96A87B74-B07C-4888-ABC9-ABDDDA977D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8588" y="1559615"/>
            <a:ext cx="5402262" cy="36807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Пояснительный текст для диаграммы (16 </a:t>
            </a:r>
            <a:r>
              <a:rPr lang="en-US" dirty="0" err="1"/>
              <a:t>pt</a:t>
            </a:r>
            <a:r>
              <a:rPr lang="ru-RU" dirty="0"/>
              <a:t>)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ru-RU" dirty="0"/>
              <a:t>Для соблюдения корпоративного стиля создана цветовая гамма «</a:t>
            </a:r>
            <a:r>
              <a:rPr lang="ru-RU" dirty="0" err="1"/>
              <a:t>ВММК</a:t>
            </a:r>
            <a:r>
              <a:rPr lang="ru-RU" dirty="0"/>
              <a:t>». Старайтесь использовать цвета только из этой палитры.</a:t>
            </a:r>
          </a:p>
        </p:txBody>
      </p:sp>
      <p:sp>
        <p:nvSpPr>
          <p:cNvPr id="8" name="Номер слайда 8">
            <a:extLst>
              <a:ext uri="{FF2B5EF4-FFF2-40B4-BE49-F238E27FC236}">
                <a16:creationId xmlns:a16="http://schemas.microsoft.com/office/drawing/2014/main" id="{0E8E3E6B-00F5-46CF-9D59-C8094288B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5847" y="6403245"/>
            <a:ext cx="368788" cy="365125"/>
          </a:xfrm>
        </p:spPr>
        <p:txBody>
          <a:bodyPr/>
          <a:lstStyle>
            <a:lvl1pPr>
              <a:defRPr sz="9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D8345B3A-5CEB-4F0B-BD15-542A6E8CCCF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F358BF-64F3-4DB2-A117-61074B5E76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096" y="6519853"/>
            <a:ext cx="1227434" cy="141186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71076875-B8B1-4421-8A07-81FA93C391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8614" y="6194904"/>
            <a:ext cx="5402262" cy="334352"/>
          </a:xfrm>
        </p:spPr>
        <p:txBody>
          <a:bodyPr>
            <a:noAutofit/>
          </a:bodyPr>
          <a:lstStyle>
            <a:lvl1pPr algn="ctr">
              <a:defRPr sz="1200" b="1" i="1"/>
            </a:lvl1pPr>
          </a:lstStyle>
          <a:p>
            <a:pPr lvl="0"/>
            <a:r>
              <a:rPr lang="ru-RU" dirty="0"/>
              <a:t>Название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44705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Вертикальный заголовок и текст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67BE9C-D7CA-424F-B8AC-AEF8AD73A3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35" y="334764"/>
            <a:ext cx="6066130" cy="9892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E51B94-C6BA-44CA-81DF-C4942FCA900C}"/>
              </a:ext>
            </a:extLst>
          </p:cNvPr>
          <p:cNvSpPr txBox="1"/>
          <p:nvPr userDrawn="1"/>
        </p:nvSpPr>
        <p:spPr>
          <a:xfrm>
            <a:off x="640136" y="3124774"/>
            <a:ext cx="147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cap="all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3B47F9F-5015-43F0-A993-DF5A38F2560A}"/>
              </a:ext>
            </a:extLst>
          </p:cNvPr>
          <p:cNvCxnSpPr/>
          <p:nvPr userDrawn="1"/>
        </p:nvCxnSpPr>
        <p:spPr>
          <a:xfrm>
            <a:off x="747713" y="3494106"/>
            <a:ext cx="120659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19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D8177-2136-46A8-AA65-3939234FC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4" y="265790"/>
            <a:ext cx="9969499" cy="4224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0B5EE9-7B6D-497E-9AF4-A2FDB4A75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613" y="1101365"/>
            <a:ext cx="115406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F66F60-1FFF-4541-8B05-434AA1894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7" y="6403245"/>
            <a:ext cx="368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345B3A-5CEB-4F0B-BD15-542A6E8CCC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04F74F50-E138-4456-9AB6-FF191740435C}"/>
              </a:ext>
            </a:extLst>
          </p:cNvPr>
          <p:cNvSpPr/>
          <p:nvPr userDrawn="1"/>
        </p:nvSpPr>
        <p:spPr>
          <a:xfrm>
            <a:off x="12304325" y="791494"/>
            <a:ext cx="1255058" cy="42242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448A3413-69FE-4C98-9625-70751FA2E951}"/>
              </a:ext>
            </a:extLst>
          </p:cNvPr>
          <p:cNvSpPr/>
          <p:nvPr userDrawn="1"/>
        </p:nvSpPr>
        <p:spPr>
          <a:xfrm>
            <a:off x="12304325" y="325329"/>
            <a:ext cx="1255058" cy="42242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6F97EE-2B0E-473A-A3DD-9CEBEB255DE3}"/>
              </a:ext>
            </a:extLst>
          </p:cNvPr>
          <p:cNvSpPr txBox="1"/>
          <p:nvPr userDrawn="1"/>
        </p:nvSpPr>
        <p:spPr>
          <a:xfrm>
            <a:off x="12321661" y="412109"/>
            <a:ext cx="10556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A9F685-872D-40B1-AEF8-1BB31CA0427E}"/>
              </a:ext>
            </a:extLst>
          </p:cNvPr>
          <p:cNvSpPr txBox="1"/>
          <p:nvPr userDrawn="1"/>
        </p:nvSpPr>
        <p:spPr>
          <a:xfrm>
            <a:off x="12304325" y="885921"/>
            <a:ext cx="11260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02CEDD59-9C42-41CA-80B4-86EA1A71F6AE}"/>
              </a:ext>
            </a:extLst>
          </p:cNvPr>
          <p:cNvSpPr/>
          <p:nvPr userDrawn="1"/>
        </p:nvSpPr>
        <p:spPr>
          <a:xfrm>
            <a:off x="12304325" y="1727619"/>
            <a:ext cx="1255058" cy="42242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FEFBC06D-32F4-49FD-92D9-B904F281C255}"/>
              </a:ext>
            </a:extLst>
          </p:cNvPr>
          <p:cNvSpPr/>
          <p:nvPr userDrawn="1"/>
        </p:nvSpPr>
        <p:spPr>
          <a:xfrm>
            <a:off x="12304325" y="1261454"/>
            <a:ext cx="1255058" cy="42242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71A827-6021-40AB-B7A1-2DD48119626F}"/>
              </a:ext>
            </a:extLst>
          </p:cNvPr>
          <p:cNvSpPr txBox="1"/>
          <p:nvPr userDrawn="1"/>
        </p:nvSpPr>
        <p:spPr>
          <a:xfrm>
            <a:off x="12321661" y="1348234"/>
            <a:ext cx="10556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C33F48-84E7-45F5-96F1-9139661169A8}"/>
              </a:ext>
            </a:extLst>
          </p:cNvPr>
          <p:cNvSpPr txBox="1"/>
          <p:nvPr userDrawn="1"/>
        </p:nvSpPr>
        <p:spPr>
          <a:xfrm>
            <a:off x="12304325" y="1822046"/>
            <a:ext cx="11260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245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1C7E45B1-8A47-4284-89E0-03E16F143074}"/>
              </a:ext>
            </a:extLst>
          </p:cNvPr>
          <p:cNvSpPr/>
          <p:nvPr userDrawn="1"/>
        </p:nvSpPr>
        <p:spPr>
          <a:xfrm>
            <a:off x="12304325" y="2244475"/>
            <a:ext cx="1255058" cy="422429"/>
          </a:xfrm>
          <a:prstGeom prst="roundRect">
            <a:avLst/>
          </a:prstGeom>
          <a:solidFill>
            <a:srgbClr val="A6B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1D4C32-3FE9-4AAC-A7AB-FA1A1CEFCD9C}"/>
              </a:ext>
            </a:extLst>
          </p:cNvPr>
          <p:cNvSpPr txBox="1"/>
          <p:nvPr userDrawn="1"/>
        </p:nvSpPr>
        <p:spPr>
          <a:xfrm>
            <a:off x="12304325" y="2338902"/>
            <a:ext cx="1255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143  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10953C99-EA46-48F8-9184-8558A914DA39}"/>
              </a:ext>
            </a:extLst>
          </p:cNvPr>
          <p:cNvSpPr/>
          <p:nvPr userDrawn="1"/>
        </p:nvSpPr>
        <p:spPr>
          <a:xfrm>
            <a:off x="12304325" y="2877525"/>
            <a:ext cx="1255058" cy="422429"/>
          </a:xfrm>
          <a:prstGeom prst="roundRect">
            <a:avLst/>
          </a:prstGeom>
          <a:solidFill>
            <a:srgbClr val="FBA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1C5F7B-5DD3-410A-8442-F492AD1BE738}"/>
              </a:ext>
            </a:extLst>
          </p:cNvPr>
          <p:cNvSpPr txBox="1"/>
          <p:nvPr userDrawn="1"/>
        </p:nvSpPr>
        <p:spPr>
          <a:xfrm>
            <a:off x="12304325" y="2971952"/>
            <a:ext cx="1255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251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173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157 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1B731A0-F991-4107-85CE-51CA439280AB}"/>
              </a:ext>
            </a:extLst>
          </p:cNvPr>
          <p:cNvSpPr/>
          <p:nvPr userDrawn="1"/>
        </p:nvSpPr>
        <p:spPr>
          <a:xfrm>
            <a:off x="12304325" y="3352307"/>
            <a:ext cx="1255058" cy="422429"/>
          </a:xfrm>
          <a:prstGeom prst="roundRect">
            <a:avLst/>
          </a:prstGeom>
          <a:solidFill>
            <a:srgbClr val="6A7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3AABE6-7595-4E25-8FB4-F9289623B557}"/>
              </a:ext>
            </a:extLst>
          </p:cNvPr>
          <p:cNvSpPr txBox="1"/>
          <p:nvPr userDrawn="1"/>
        </p:nvSpPr>
        <p:spPr>
          <a:xfrm>
            <a:off x="12304325" y="3446734"/>
            <a:ext cx="1255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 </a:t>
            </a:r>
          </a:p>
        </p:txBody>
      </p:sp>
    </p:spTree>
    <p:extLst>
      <p:ext uri="{BB962C8B-B14F-4D97-AF65-F5344CB8AC3E}">
        <p14:creationId xmlns:p14="http://schemas.microsoft.com/office/powerpoint/2010/main" val="77280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8" r:id="rId3"/>
    <p:sldLayoutId id="2147483682" r:id="rId4"/>
    <p:sldLayoutId id="2147483688" r:id="rId5"/>
    <p:sldLayoutId id="2147483691" r:id="rId6"/>
    <p:sldLayoutId id="2147483663" r:id="rId7"/>
    <p:sldLayoutId id="2147483658" r:id="rId8"/>
    <p:sldLayoutId id="2147483677" r:id="rId9"/>
    <p:sldLayoutId id="2147483692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pos="7484" userDrawn="1">
          <p15:clr>
            <a:srgbClr val="F26B43"/>
          </p15:clr>
        </p15:guide>
        <p15:guide id="3" orient="horz" pos="173" userDrawn="1">
          <p15:clr>
            <a:srgbClr val="F26B43"/>
          </p15:clr>
        </p15:guide>
        <p15:guide id="4" pos="200" userDrawn="1">
          <p15:clr>
            <a:srgbClr val="F26B43"/>
          </p15:clr>
        </p15:guide>
        <p15:guide id="5" pos="2683" userDrawn="1">
          <p15:clr>
            <a:srgbClr val="F26B43"/>
          </p15:clr>
        </p15:guide>
        <p15:guide id="6" pos="2570" userDrawn="1">
          <p15:clr>
            <a:srgbClr val="F26B43"/>
          </p15:clr>
        </p15:guide>
        <p15:guide id="7" pos="5042" userDrawn="1">
          <p15:clr>
            <a:srgbClr val="F26B43"/>
          </p15:clr>
        </p15:guide>
        <p15:guide id="8" pos="5178" userDrawn="1">
          <p15:clr>
            <a:srgbClr val="F26B43"/>
          </p15:clr>
        </p15:guide>
        <p15:guide id="9" pos="6325" userDrawn="1">
          <p15:clr>
            <a:srgbClr val="F26B43"/>
          </p15:clr>
        </p15:guide>
        <p15:guide id="10" orient="horz" pos="693" userDrawn="1">
          <p15:clr>
            <a:srgbClr val="F26B43"/>
          </p15:clr>
        </p15:guide>
        <p15:guide id="11" pos="471" userDrawn="1">
          <p15:clr>
            <a:srgbClr val="F26B43"/>
          </p15:clr>
        </p15:guide>
        <p15:guide id="12" orient="horz" pos="3809" userDrawn="1">
          <p15:clr>
            <a:srgbClr val="F26B43"/>
          </p15:clr>
        </p15:guide>
        <p15:guide id="13" orient="horz" pos="9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8881DC9-6193-4464-B82D-3A36DB6E3B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622" y="5608965"/>
            <a:ext cx="10910812" cy="260176"/>
          </a:xfrm>
        </p:spPr>
        <p:txBody>
          <a:bodyPr/>
          <a:lstStyle/>
          <a:p>
            <a:pPr lvl="0"/>
            <a:endParaRPr lang="ru-RU" sz="1200" b="0" dirty="0"/>
          </a:p>
          <a:p>
            <a:pPr lvl="0"/>
            <a:endParaRPr lang="ru-RU" sz="1200" b="0" dirty="0"/>
          </a:p>
          <a:p>
            <a:pPr lvl="0" algn="ctr"/>
            <a:r>
              <a:rPr lang="ru-RU" sz="2400" dirty="0"/>
              <a:t>2025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3B707-321F-4FF2-8E1C-863BB2976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85" y="3429000"/>
            <a:ext cx="10519895" cy="2208745"/>
          </a:xfrm>
        </p:spPr>
        <p:txBody>
          <a:bodyPr/>
          <a:lstStyle/>
          <a:p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Комплексное лечение пациентов с хронической венозной недостаточностью С3, С4.</a:t>
            </a:r>
            <a:br>
              <a:rPr lang="ru-RU" sz="3600" dirty="0"/>
            </a:br>
            <a:br>
              <a:rPr lang="ru-RU" sz="3600" dirty="0"/>
            </a:br>
            <a:r>
              <a:rPr lang="ru-RU" sz="2800" dirty="0" err="1"/>
              <a:t>Мельцова</a:t>
            </a:r>
            <a:r>
              <a:rPr lang="ru-RU" sz="2800" dirty="0"/>
              <a:t> Анна </a:t>
            </a:r>
            <a:r>
              <a:rPr lang="ru-RU" sz="2800" dirty="0" err="1"/>
              <a:t>Жеромовна</a:t>
            </a:r>
            <a:br>
              <a:rPr lang="ru-RU" sz="2800" dirty="0"/>
            </a:br>
            <a:r>
              <a:rPr lang="ru-RU" sz="2000" dirty="0" err="1"/>
              <a:t>Койдан</a:t>
            </a:r>
            <a:r>
              <a:rPr lang="ru-RU" sz="2000" dirty="0"/>
              <a:t> А.А., </a:t>
            </a:r>
            <a:r>
              <a:rPr lang="ru-RU" sz="2000" dirty="0" err="1"/>
              <a:t>Медянцева</a:t>
            </a:r>
            <a:r>
              <a:rPr lang="ru-RU" sz="2000" dirty="0"/>
              <a:t> К.Н.</a:t>
            </a:r>
            <a:br>
              <a:rPr lang="ru-RU" sz="2000" b="0" dirty="0"/>
            </a:br>
            <a:endParaRPr lang="ru-RU" sz="2000" b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75935" y="5840361"/>
            <a:ext cx="6769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18-й Санкт-Петербургский Венозный Форум</a:t>
            </a:r>
          </a:p>
        </p:txBody>
      </p:sp>
    </p:spTree>
    <p:extLst>
      <p:ext uri="{BB962C8B-B14F-4D97-AF65-F5344CB8AC3E}">
        <p14:creationId xmlns:p14="http://schemas.microsoft.com/office/powerpoint/2010/main" val="1278985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Предоперационная подготовка пациентов с </a:t>
            </a:r>
            <a:r>
              <a:rPr lang="ru-RU" sz="2400" dirty="0" err="1"/>
              <a:t>декомпенсированными</a:t>
            </a:r>
            <a:r>
              <a:rPr lang="ru-RU" sz="2400" dirty="0"/>
              <a:t> формами ХВН (средняя продолжительность 32,4 дней) + послеоперационный прием препаратов (28.6 дней)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pPr>
              <a:buFontTx/>
              <a:buChar char="-"/>
            </a:pPr>
            <a:r>
              <a:rPr lang="ru-RU" sz="2400" dirty="0"/>
              <a:t>52 пациента получали консервативную терапию по стандартной схеме (МОФФ 60 дней)</a:t>
            </a:r>
          </a:p>
          <a:p>
            <a:pPr>
              <a:buFontTx/>
              <a:buChar char="-"/>
            </a:pPr>
            <a:r>
              <a:rPr lang="ru-RU" sz="2400" dirty="0"/>
              <a:t> 26 пациентов получали </a:t>
            </a:r>
            <a:r>
              <a:rPr lang="ru-RU" sz="2400" dirty="0" err="1"/>
              <a:t>Портентус</a:t>
            </a:r>
            <a:r>
              <a:rPr lang="ru-RU" sz="2400" dirty="0"/>
              <a:t> 3 в дозе 1 </a:t>
            </a:r>
            <a:r>
              <a:rPr lang="ru-RU" sz="2400" dirty="0" err="1"/>
              <a:t>водорастворимая</a:t>
            </a:r>
            <a:r>
              <a:rPr lang="ru-RU" sz="2400" dirty="0"/>
              <a:t> таблетка в сутки  в течение 60 дней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44384" y="1615043"/>
            <a:ext cx="4178404" cy="4659425"/>
          </a:xfrm>
        </p:spPr>
        <p:txBody>
          <a:bodyPr/>
          <a:lstStyle/>
          <a:p>
            <a:r>
              <a:rPr lang="ru-RU" b="1" dirty="0"/>
              <a:t>Первый этап хирургической коррекции.</a:t>
            </a:r>
          </a:p>
          <a:p>
            <a:r>
              <a:rPr lang="ru-RU" b="1" dirty="0"/>
              <a:t>Методом выбора для устранения вертикального венозного рефлюкса в системах </a:t>
            </a:r>
            <a:r>
              <a:rPr lang="ru-RU" b="1" dirty="0" err="1"/>
              <a:t>сафенных</a:t>
            </a:r>
            <a:r>
              <a:rPr lang="ru-RU" b="1" dirty="0"/>
              <a:t> вен был термическая облитерация – </a:t>
            </a:r>
            <a:r>
              <a:rPr lang="ru-RU" b="1" dirty="0" err="1"/>
              <a:t>эндовазальная</a:t>
            </a:r>
            <a:r>
              <a:rPr lang="ru-RU" b="1" dirty="0"/>
              <a:t> лазерная облитерация(ЭВЛО)</a:t>
            </a:r>
            <a:br>
              <a:rPr lang="ru-RU" b="1" dirty="0"/>
            </a:br>
            <a:br>
              <a:rPr lang="ru-RU" b="1" dirty="0"/>
            </a:br>
            <a:r>
              <a:rPr lang="ru-RU" b="1" dirty="0"/>
              <a:t>Для проведения ЭВЛО магистральных подкожных вен использовался лазерный аппарат с длиной волны 1480 нм, двух кольцевые радиальные </a:t>
            </a:r>
            <a:r>
              <a:rPr lang="ru-RU" b="1" dirty="0" err="1"/>
              <a:t>световоды</a:t>
            </a:r>
            <a:r>
              <a:rPr lang="ru-RU" b="1" dirty="0"/>
              <a:t> и торцевые лазерные волокна</a:t>
            </a:r>
            <a:br>
              <a:rPr lang="ru-RU" b="1" dirty="0"/>
            </a:br>
            <a:br>
              <a:rPr lang="ru-RU" b="1" dirty="0"/>
            </a:br>
            <a:r>
              <a:rPr lang="ru-RU" b="1" dirty="0"/>
              <a:t> ЭВЛО стволов магистральных вен  (БПВ,ДБПВ,МПВ) выполнена 78  пациентам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317500" y="155743"/>
            <a:ext cx="7496464" cy="723031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Эндовазальная</a:t>
            </a:r>
            <a:r>
              <a:rPr lang="ru-RU" dirty="0"/>
              <a:t> лазерная облитерация (ЭВЛО) </a:t>
            </a:r>
          </a:p>
        </p:txBody>
      </p:sp>
      <p:pic>
        <p:nvPicPr>
          <p:cNvPr id="7" name="Рисунок 6" descr="-5348540645523974618_121.jpg"/>
          <p:cNvPicPr>
            <a:picLocks noChangeAspect="1"/>
          </p:cNvPicPr>
          <p:nvPr/>
        </p:nvPicPr>
        <p:blipFill>
          <a:blip r:embed="rId2"/>
          <a:srcRect l="14025" t="33373" r="3711" b="16533"/>
          <a:stretch>
            <a:fillRect/>
          </a:stretch>
        </p:blipFill>
        <p:spPr>
          <a:xfrm>
            <a:off x="8430883" y="414068"/>
            <a:ext cx="3761117" cy="3053751"/>
          </a:xfrm>
          <a:prstGeom prst="rect">
            <a:avLst/>
          </a:prstGeom>
        </p:spPr>
      </p:pic>
      <p:pic>
        <p:nvPicPr>
          <p:cNvPr id="6" name="Рисунок 5" descr="-5348540645523974637_121.jpg"/>
          <p:cNvPicPr>
            <a:picLocks noChangeAspect="1"/>
          </p:cNvPicPr>
          <p:nvPr/>
        </p:nvPicPr>
        <p:blipFill>
          <a:blip r:embed="rId3"/>
          <a:srcRect t="22877" r="-8742" b="6085"/>
          <a:stretch>
            <a:fillRect/>
          </a:stretch>
        </p:blipFill>
        <p:spPr>
          <a:xfrm>
            <a:off x="4879674" y="2122098"/>
            <a:ext cx="4971691" cy="43304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924" y="1528858"/>
            <a:ext cx="11556999" cy="916853"/>
          </a:xfrm>
        </p:spPr>
        <p:txBody>
          <a:bodyPr/>
          <a:lstStyle/>
          <a:p>
            <a:br>
              <a:rPr lang="ru-RU" sz="2400" dirty="0">
                <a:solidFill>
                  <a:srgbClr val="FF0000"/>
                </a:solidFill>
                <a:latin typeface="Times" pitchFamily="2" charset="0"/>
              </a:rPr>
            </a:br>
            <a:r>
              <a:rPr lang="ru-RU" sz="2400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7500" y="2471738"/>
            <a:ext cx="5997575" cy="29566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20230329_215029.jpg"/>
          <p:cNvPicPr>
            <a:picLocks noChangeAspect="1"/>
          </p:cNvPicPr>
          <p:nvPr/>
        </p:nvPicPr>
        <p:blipFill>
          <a:blip r:embed="rId2" cstate="print"/>
          <a:srcRect t="12038" r="8927" b="21991"/>
          <a:stretch>
            <a:fillRect/>
          </a:stretch>
        </p:blipFill>
        <p:spPr>
          <a:xfrm>
            <a:off x="385764" y="2271712"/>
            <a:ext cx="3257548" cy="2400300"/>
          </a:xfrm>
          <a:prstGeom prst="rect">
            <a:avLst/>
          </a:prstGeom>
        </p:spPr>
      </p:pic>
      <p:pic>
        <p:nvPicPr>
          <p:cNvPr id="5" name="Рисунок 4" descr="1680116011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0436" y="2428869"/>
            <a:ext cx="2786575" cy="3723994"/>
          </a:xfrm>
          <a:prstGeom prst="rect">
            <a:avLst/>
          </a:prstGeom>
        </p:spPr>
      </p:pic>
      <p:pic>
        <p:nvPicPr>
          <p:cNvPr id="6" name="Рисунок 5" descr="2024-11-29 12-06-18 (28).jpg"/>
          <p:cNvPicPr>
            <a:picLocks noChangeAspect="1"/>
          </p:cNvPicPr>
          <p:nvPr/>
        </p:nvPicPr>
        <p:blipFill>
          <a:blip r:embed="rId4"/>
          <a:srcRect l="9259" t="24583" r="2407" b="10000"/>
          <a:stretch>
            <a:fillRect/>
          </a:stretch>
        </p:blipFill>
        <p:spPr>
          <a:xfrm>
            <a:off x="7100888" y="1971675"/>
            <a:ext cx="4543424" cy="44862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1171" y="885922"/>
            <a:ext cx="2803327" cy="2999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314" y="569343"/>
            <a:ext cx="5365586" cy="571068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Второй этап коррекции гемодинамики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Устранение горизонтального вено-венозного рефлюкса (15 случаев)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ЭВЛО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перфорантных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вен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склерооблитерация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пенным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склерозантом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минифлебэктомия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сочетании с  пенной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склерооблитерацией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варикозных притоков (24%).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 отсроченная пенная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склерооблитерация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притоков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сафенных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вен 3% </a:t>
            </a:r>
          </a:p>
          <a:p>
            <a:endParaRPr lang="ru-RU" dirty="0"/>
          </a:p>
        </p:txBody>
      </p:sp>
      <p:pic>
        <p:nvPicPr>
          <p:cNvPr id="4" name="2024-11-29 12-06-18 (25)">
            <a:hlinkClick r:id="" action="ppaction://media"/>
            <a:extLst>
              <a:ext uri="{FF2B5EF4-FFF2-40B4-BE49-F238E27FC236}">
                <a16:creationId xmlns:a16="http://schemas.microsoft.com/office/drawing/2014/main" id="{C00E8555-679A-0632-A561-1802E7A359D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22571" y="441545"/>
            <a:ext cx="3609256" cy="6416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Динамика отека нижних конечностей  %от исходного на фоне лечения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90006" y="1983179"/>
          <a:ext cx="10319656" cy="3788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3756"/>
            <a:ext cx="5462649" cy="2648197"/>
          </a:xfrm>
        </p:spPr>
        <p:txBody>
          <a:bodyPr/>
          <a:lstStyle/>
          <a:p>
            <a:r>
              <a:rPr lang="ru-RU" dirty="0"/>
              <a:t>Динамика трофических изменений мягких тканей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форум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60" y="2243328"/>
            <a:ext cx="1097280" cy="2371344"/>
          </a:xfrm>
          <a:prstGeom prst="rect">
            <a:avLst/>
          </a:prstGeom>
        </p:spPr>
      </p:pic>
      <p:pic>
        <p:nvPicPr>
          <p:cNvPr id="5" name="Рисунок 4" descr="IMG-20251123-WA0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768" y="831274"/>
            <a:ext cx="6283108" cy="56467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885922"/>
            <a:ext cx="11482612" cy="847876"/>
          </a:xfrm>
        </p:spPr>
        <p:txBody>
          <a:bodyPr/>
          <a:lstStyle/>
          <a:p>
            <a:r>
              <a:rPr lang="ru-RU" sz="2400" dirty="0"/>
              <a:t>Изменение площади гиперпигментации кожи (% от исходной площади)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006" y="1805050"/>
          <a:ext cx="11507190" cy="4381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2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1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1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1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606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Предоперационный</a:t>
                      </a:r>
                    </a:p>
                    <a:p>
                      <a:pPr algn="ctr"/>
                      <a:r>
                        <a:rPr lang="ru-RU" dirty="0"/>
                        <a:t> период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месяц после коррекции гемодинамики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3месяца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6месяцев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0665">
                <a:tc>
                  <a:txBody>
                    <a:bodyPr/>
                    <a:lstStyle/>
                    <a:p>
                      <a:r>
                        <a:rPr lang="ru-RU" dirty="0" err="1"/>
                        <a:t>Портентус</a:t>
                      </a:r>
                      <a:r>
                        <a:rPr lang="ru-RU" dirty="0"/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/>
                        <a:t>  10.7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0665">
                <a:tc>
                  <a:txBody>
                    <a:bodyPr/>
                    <a:lstStyle/>
                    <a:p>
                      <a:r>
                        <a:rPr lang="ru-RU" dirty="0"/>
                        <a:t>Контрольная 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815" y="655607"/>
            <a:ext cx="10472468" cy="603849"/>
          </a:xfrm>
        </p:spPr>
        <p:txBody>
          <a:bodyPr/>
          <a:lstStyle/>
          <a:p>
            <a:r>
              <a:rPr lang="ru-RU" sz="2800" dirty="0"/>
              <a:t>Выводы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1257" y="1686297"/>
            <a:ext cx="11340935" cy="4560124"/>
          </a:xfrm>
        </p:spPr>
        <p:txBody>
          <a:bodyPr/>
          <a:lstStyle/>
          <a:p>
            <a:pPr algn="just"/>
            <a:r>
              <a:rPr lang="ru-RU" sz="2000" b="1" dirty="0"/>
              <a:t>Комплексная терапия пациентов с трофическими нарушениями мягких тканей в стадии С3,С4 должна включать системную лекарственную  терапию в качестве подготовки к оперативному лечению. 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b="1" dirty="0" err="1"/>
              <a:t>Портентус</a:t>
            </a:r>
            <a:r>
              <a:rPr lang="ru-RU" sz="2000" b="1" dirty="0"/>
              <a:t> 3 эффективен в качестве </a:t>
            </a:r>
            <a:r>
              <a:rPr lang="ru-RU" sz="2000" b="1" dirty="0" err="1"/>
              <a:t>веноактивной</a:t>
            </a:r>
            <a:r>
              <a:rPr lang="ru-RU" sz="2000" b="1" dirty="0"/>
              <a:t> терапии у пациентов с изменениями кожи на фоне ХВН, его применение у пациентов с ХВН требует дальнейшего изучения.</a:t>
            </a:r>
          </a:p>
          <a:p>
            <a:pPr algn="just"/>
            <a:r>
              <a:rPr lang="ru-RU" sz="2000" b="1" dirty="0"/>
              <a:t> </a:t>
            </a:r>
          </a:p>
          <a:p>
            <a:pPr algn="just"/>
            <a:endParaRPr lang="ru-RU" sz="2000" b="1" dirty="0"/>
          </a:p>
          <a:p>
            <a:pPr algn="just"/>
            <a:endParaRPr lang="ru-RU" sz="2000" b="1" dirty="0"/>
          </a:p>
          <a:p>
            <a:pPr algn="just"/>
            <a:r>
              <a:rPr lang="ru-RU" sz="2000" b="1" dirty="0"/>
              <a:t>Коррекция венозной  гемодинамики в несколько этапов  является преимущественной</a:t>
            </a:r>
          </a:p>
          <a:p>
            <a:pPr algn="just"/>
            <a:r>
              <a:rPr lang="ru-RU" sz="2000" b="1" dirty="0"/>
              <a:t>у пациентов с трофическими изменениями мягких тканей.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3EB3EE1-B2D9-07FB-FA7A-DD2A391FC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6764" y="1901627"/>
            <a:ext cx="3696361" cy="32853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D35A79BA-88CA-14CA-38E1-FB1B28299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9000" y="2767263"/>
            <a:ext cx="6255000" cy="84401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СПАСИБО ЗА ВНИМАНИЕ!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95C54A0-6AD8-FB9D-4490-3A44DF3AFC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Ленинградская область, </a:t>
            </a:r>
            <a:r>
              <a:rPr lang="ru-RU" dirty="0" err="1"/>
              <a:t>м.р</a:t>
            </a:r>
            <a:r>
              <a:rPr lang="ru-RU" dirty="0"/>
              <a:t>-н Всеволожский, </a:t>
            </a:r>
            <a:r>
              <a:rPr lang="ru-RU" dirty="0" err="1"/>
              <a:t>с.п</a:t>
            </a:r>
            <a:r>
              <a:rPr lang="ru-RU" dirty="0"/>
              <a:t>. </a:t>
            </a:r>
            <a:r>
              <a:rPr lang="ru-RU" dirty="0" err="1"/>
              <a:t>Юкковское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/>
              <a:t>тер. «Клиника «Белоостров», </a:t>
            </a:r>
            <a:r>
              <a:rPr lang="ru-RU" dirty="0" err="1"/>
              <a:t>зд</a:t>
            </a:r>
            <a:r>
              <a:rPr lang="ru-RU" dirty="0"/>
              <a:t>. 1, к. 1</a:t>
            </a:r>
          </a:p>
          <a:p>
            <a:r>
              <a:rPr lang="ru-RU" dirty="0"/>
              <a:t>beloostrov.groupmmc.ru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EB7A716-FEB2-E4FA-C624-DEB20B9F69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29593" y="1671006"/>
            <a:ext cx="3955306" cy="14270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387BB1-AD78-DC21-C332-D44B337EC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858" y="1099368"/>
            <a:ext cx="6370359" cy="416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26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52" y="1161208"/>
            <a:ext cx="8329614" cy="1614488"/>
          </a:xfrm>
        </p:spPr>
        <p:txBody>
          <a:bodyPr/>
          <a:lstStyle/>
          <a:p>
            <a:r>
              <a:rPr lang="ru-RU" dirty="0"/>
              <a:t>Лечение пациентов с хронической венозной недостаточностью</a:t>
            </a:r>
            <a:br>
              <a:rPr lang="ru-RU" dirty="0"/>
            </a:br>
            <a:r>
              <a:rPr lang="ru-RU" dirty="0"/>
              <a:t> – всегда актуальный вопрос с большой историей развития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166" y="2115811"/>
            <a:ext cx="1875442" cy="19822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прижигание ве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809" y="838387"/>
            <a:ext cx="3947541" cy="57910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132" y="185277"/>
            <a:ext cx="11918868" cy="2094785"/>
          </a:xfrm>
        </p:spPr>
        <p:txBody>
          <a:bodyPr/>
          <a:lstStyle/>
          <a:p>
            <a:r>
              <a:rPr lang="ru-RU" dirty="0" err="1"/>
              <a:t>Декомпенсированные</a:t>
            </a:r>
            <a:r>
              <a:rPr lang="ru-RU" dirty="0"/>
              <a:t> формы хронической венозной недостаточности 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3132" y="3075708"/>
            <a:ext cx="6205456" cy="2352709"/>
          </a:xfrm>
        </p:spPr>
        <p:txBody>
          <a:bodyPr/>
          <a:lstStyle/>
          <a:p>
            <a:r>
              <a:rPr lang="ru-RU" dirty="0"/>
              <a:t>  </a:t>
            </a: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4" name="Рисунок 3" descr="форум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562" y="2701968"/>
            <a:ext cx="2380368" cy="3173824"/>
          </a:xfrm>
          <a:prstGeom prst="rect">
            <a:avLst/>
          </a:prstGeom>
        </p:spPr>
      </p:pic>
      <p:pic>
        <p:nvPicPr>
          <p:cNvPr id="5" name="Рисунок 4" descr="форум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218" y="1989130"/>
            <a:ext cx="3535199" cy="47078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698391"/>
            <a:ext cx="11556999" cy="916853"/>
          </a:xfrm>
        </p:spPr>
        <p:txBody>
          <a:bodyPr/>
          <a:lstStyle/>
          <a:p>
            <a:r>
              <a:rPr lang="ru-RU" dirty="0"/>
              <a:t>Изменения кожи и подкожной клетчатки – дифференциальная диагностика заболеваний кожи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7500" y="1581931"/>
            <a:ext cx="11213440" cy="4820646"/>
          </a:xfrm>
        </p:spPr>
        <p:txBody>
          <a:bodyPr/>
          <a:lstStyle/>
          <a:p>
            <a:pPr algn="ctr"/>
            <a:r>
              <a:rPr lang="ru-RU" b="1" dirty="0"/>
              <a:t>Пигментно-</a:t>
            </a:r>
            <a:r>
              <a:rPr lang="ru-RU" b="1" dirty="0" err="1"/>
              <a:t>пурпурозные</a:t>
            </a:r>
            <a:r>
              <a:rPr lang="ru-RU" b="1" dirty="0"/>
              <a:t> дерматозы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78A1ECC-9AA0-DF16-354B-66EC9AADC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2" y="1886979"/>
            <a:ext cx="2638095" cy="36666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06755A4-C6A5-F76B-65A2-936A8697E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71" y="2346244"/>
            <a:ext cx="2561905" cy="397142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F7F3FFB-CEB2-50C1-B70C-168F78726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626" y="1886979"/>
            <a:ext cx="2523809" cy="274285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7B99567-07A8-EB33-C566-F1349B20AF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721" y="3493897"/>
            <a:ext cx="1961905" cy="31238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91C8FCC-0AF8-3793-45A8-9BFE98B7F6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633" y="4263989"/>
            <a:ext cx="3059832" cy="23537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1018826"/>
            <a:ext cx="11556999" cy="916853"/>
          </a:xfrm>
        </p:spPr>
        <p:txBody>
          <a:bodyPr/>
          <a:lstStyle/>
          <a:p>
            <a:r>
              <a:rPr lang="ru-RU" sz="2800" dirty="0"/>
              <a:t>Клинические наблюдения – 78 пациентов</a:t>
            </a:r>
            <a:br>
              <a:rPr lang="ru-RU" sz="2800" dirty="0"/>
            </a:br>
            <a:r>
              <a:rPr lang="ru-RU" sz="2800" dirty="0"/>
              <a:t>выраженность изменений кожи </a:t>
            </a:r>
            <a:br>
              <a:rPr lang="ru-RU" sz="2800" dirty="0"/>
            </a:br>
            <a:r>
              <a:rPr lang="ru-RU" sz="2800" dirty="0"/>
              <a:t>= значимость  гемодинамических расстройств 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7500" y="1999057"/>
            <a:ext cx="6546438" cy="4531215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/>
              <a:t> Варикозная болезнь с тотальным рефлюксом в системе БПВ или/и МПВ , длительность существования варикозной болезни более 10 лет, ширина приустьевого сегмента более 1см.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r>
              <a:rPr lang="ru-RU" dirty="0"/>
              <a:t> Посттромботическая болезнь (ТГВ в анамнезе с формированием варикозной трансформации с рефлюксом в системе магистральных подкожных вен.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r>
              <a:rPr lang="ru-RU" dirty="0"/>
              <a:t> Варикозная болезнь  длительность существования варикозной болезни менее 10 лет, ширина приустьевого сегмента менее 1см.</a:t>
            </a:r>
          </a:p>
          <a:p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5" name="Рисунок 4" descr="16802029898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171" y="1935679"/>
            <a:ext cx="2733956" cy="49223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Пациент Д. 23 года</a:t>
            </a:r>
            <a:br>
              <a:rPr lang="ru-RU" dirty="0"/>
            </a:br>
            <a:r>
              <a:rPr lang="ru-RU" dirty="0"/>
              <a:t>Варикозная болезнь</a:t>
            </a:r>
            <a:br>
              <a:rPr lang="ru-RU" dirty="0"/>
            </a:br>
            <a:r>
              <a:rPr lang="pt-BR" dirty="0"/>
              <a:t>C2,3,4a,4b E As Pr:GSVa LI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822C31-6264-9E13-DDC7-101CB80872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-20250710-WA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111" y="757288"/>
            <a:ext cx="2668388" cy="59297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результатов обследования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7499" y="1972006"/>
            <a:ext cx="7840849" cy="916852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dirty="0" err="1"/>
              <a:t>Общеклинический</a:t>
            </a:r>
            <a:r>
              <a:rPr lang="ru-RU" b="1" dirty="0"/>
              <a:t> минимум - без особенностей</a:t>
            </a:r>
          </a:p>
          <a:p>
            <a:endParaRPr lang="ru-RU" b="1" dirty="0"/>
          </a:p>
          <a:p>
            <a:pPr>
              <a:buFontTx/>
              <a:buChar char="-"/>
            </a:pPr>
            <a:r>
              <a:rPr lang="ru-RU" b="1" dirty="0" err="1"/>
              <a:t>Гипергомоцистеинемия</a:t>
            </a:r>
            <a:r>
              <a:rPr lang="ru-RU" b="1" dirty="0"/>
              <a:t>  - 76%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005" y="5314782"/>
            <a:ext cx="118159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Homocysteine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causes vascular endothelial dysfunction by disrupting endoplasmic reticulum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redox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homeostasis.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Wu X, Zhang L, Miao Y, Yang J, Wang X, Wang CC,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J, Wang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L.Redox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Biol. 2019 Jan;20:46-59.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10.1016/j.redox.2018.09.021.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Epub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2018 Sep 26.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17499" y="3061970"/>
            <a:ext cx="11664703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Механизмы повреждающего действия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гомоцистеина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 на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гликокаликс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  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1. Окислительный стресс и дисфункция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eNOS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  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   - Гомоцистеин повышает образование реактивных форм кислорода (например, через NADPH‑оксидазу), приводит к «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раскучиванию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»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eNOS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 и снижению NO → косвенно способствует деградации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гликокаликса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 и увеличению проницаемости.   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2. Индукция воспалительных путей (NF‑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κB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)  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   - Повышает экспрессию провоспалительных цитокинов и адгезионных молекул → привлечение лейкоцитов и секреция протеаз.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3. Активация протеолитических ферментов (MMP,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гепараназа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,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гиалуронидаза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)  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   - Повышенная активность матриксных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металлопротеиназ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 и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гепарандазы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 приводит к «срезанию»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гепарансульфата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,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синдаканов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 и другим компонентам → прямая деградация/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шерддинг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гликокаликса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.   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4. Непрямая модификация белков (N‑/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S‑гомоцистинилирование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)  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   - Ковалентная модификация белков может нарушать структуру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протеогликанов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 и рецепторов, ухудшая стабильность слоя.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system-ui"/>
                <a:ea typeface="+mn-ea"/>
                <a:cs typeface="Arial" pitchFamily="34" charset="0"/>
              </a:rPr>
              <a:t> 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Гликокаликс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7500" y="1999058"/>
            <a:ext cx="5857669" cy="4437368"/>
          </a:xfrm>
        </p:spPr>
        <p:txBody>
          <a:bodyPr/>
          <a:lstStyle/>
          <a:p>
            <a:r>
              <a:rPr lang="ru-RU" dirty="0">
                <a:latin typeface="Times" pitchFamily="2" charset="0"/>
              </a:rPr>
              <a:t>Благодаря </a:t>
            </a:r>
            <a:r>
              <a:rPr lang="ru-RU" dirty="0" err="1">
                <a:latin typeface="Times" pitchFamily="2" charset="0"/>
              </a:rPr>
              <a:t>своеи</a:t>
            </a:r>
            <a:r>
              <a:rPr lang="ru-RU" dirty="0">
                <a:latin typeface="Times" pitchFamily="2" charset="0"/>
              </a:rPr>
              <a:t>̆ структуре и особенностям организации, ЭГК выполняет следующие основные функции </a:t>
            </a:r>
          </a:p>
          <a:p>
            <a:r>
              <a:rPr lang="ru-RU" dirty="0">
                <a:latin typeface="Times" pitchFamily="2" charset="0"/>
              </a:rPr>
              <a:t>	 1) </a:t>
            </a:r>
            <a:r>
              <a:rPr lang="ru-RU" b="1" dirty="0">
                <a:latin typeface="Times" pitchFamily="2" charset="0"/>
              </a:rPr>
              <a:t>является барьером для транспорта протеинов и жидкости, что предотвращает «утечку» плазмы в капиллярах; </a:t>
            </a:r>
          </a:p>
          <a:p>
            <a:r>
              <a:rPr lang="ru-RU" dirty="0">
                <a:latin typeface="Times" pitchFamily="2" charset="0"/>
              </a:rPr>
              <a:t> 	2) обеспечивает </a:t>
            </a:r>
            <a:r>
              <a:rPr lang="ru-RU" dirty="0" err="1">
                <a:latin typeface="Times" pitchFamily="2" charset="0"/>
              </a:rPr>
              <a:t>механосенсорные</a:t>
            </a:r>
            <a:r>
              <a:rPr lang="ru-RU" dirty="0">
                <a:latin typeface="Times" pitchFamily="2" charset="0"/>
              </a:rPr>
              <a:t> функции и трансдукцию сил кровяного давления и напряжения сдвига; </a:t>
            </a:r>
          </a:p>
          <a:p>
            <a:r>
              <a:rPr lang="ru-RU" dirty="0">
                <a:latin typeface="Times" pitchFamily="2" charset="0"/>
              </a:rPr>
              <a:t>	3) регулирует адгезию </a:t>
            </a:r>
            <a:r>
              <a:rPr lang="ru-RU" dirty="0" err="1">
                <a:latin typeface="Times" pitchFamily="2" charset="0"/>
              </a:rPr>
              <a:t>иммунокомпетентных</a:t>
            </a:r>
            <a:r>
              <a:rPr lang="ru-RU" dirty="0">
                <a:latin typeface="Times" pitchFamily="2" charset="0"/>
              </a:rPr>
              <a:t> клеток на поверхности эндотелия и их </a:t>
            </a:r>
            <a:r>
              <a:rPr lang="ru-RU" dirty="0" err="1">
                <a:latin typeface="Times" pitchFamily="2" charset="0"/>
              </a:rPr>
              <a:t>транскапиллярную</a:t>
            </a:r>
            <a:r>
              <a:rPr lang="ru-RU" dirty="0">
                <a:latin typeface="Times" pitchFamily="2" charset="0"/>
              </a:rPr>
              <a:t> миграцию, модулируя локальное воспаление; </a:t>
            </a:r>
          </a:p>
          <a:p>
            <a:r>
              <a:rPr lang="ru-RU" dirty="0">
                <a:latin typeface="Times" pitchFamily="2" charset="0"/>
              </a:rPr>
              <a:t>	4) является резервуаром (</a:t>
            </a:r>
            <a:r>
              <a:rPr lang="ru-RU" dirty="0" err="1">
                <a:latin typeface="Times" pitchFamily="2" charset="0"/>
              </a:rPr>
              <a:t>зонои</a:t>
            </a:r>
            <a:r>
              <a:rPr lang="ru-RU" dirty="0">
                <a:latin typeface="Times" pitchFamily="2" charset="0"/>
              </a:rPr>
              <a:t>̆ связывания и накопления) для биологически активных молекул, влияя на микроокружение и метаболические процессы.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10EF45-A6EF-284F-A0BB-51B6E5FF7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561" y="1336672"/>
            <a:ext cx="4571733" cy="41497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4" y="1056326"/>
            <a:ext cx="11552236" cy="937368"/>
          </a:xfrm>
        </p:spPr>
        <p:txBody>
          <a:bodyPr/>
          <a:lstStyle/>
          <a:p>
            <a:r>
              <a:rPr lang="ru-RU" dirty="0" err="1"/>
              <a:t>Веноактивный</a:t>
            </a:r>
            <a:r>
              <a:rPr lang="ru-RU" dirty="0"/>
              <a:t> препарат нового </a:t>
            </a:r>
            <a:br>
              <a:rPr lang="ru-RU" dirty="0"/>
            </a:br>
            <a:r>
              <a:rPr lang="ru-RU" dirty="0"/>
              <a:t>поколения</a:t>
            </a:r>
            <a:br>
              <a:rPr lang="ru-RU" dirty="0"/>
            </a:br>
            <a:r>
              <a:rPr lang="ru-RU" sz="3600" i="1" dirty="0" err="1"/>
              <a:t>Портентус</a:t>
            </a:r>
            <a:r>
              <a:rPr lang="ru-RU" sz="3600" i="1" dirty="0"/>
              <a:t> 3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C749FF1-36C9-9CF0-E80D-196B875F6E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453EB317-FCE6-BE16-1B12-949707DFE7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9B4F50B6-BC22-2DA7-59DD-641ACBE5B6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ртентус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746348" y="1265238"/>
            <a:ext cx="2711450" cy="4781550"/>
          </a:xfrm>
        </p:spPr>
      </p:pic>
      <p:pic>
        <p:nvPicPr>
          <p:cNvPr id="5" name="Рисунок 4" descr="портентус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588" y="2286089"/>
            <a:ext cx="2003784" cy="26618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4391" y="2624445"/>
            <a:ext cx="7232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accent2"/>
                </a:solidFill>
                <a:latin typeface="Times" pitchFamily="2" charset="0"/>
              </a:rPr>
              <a:t>Гесперидин</a:t>
            </a:r>
            <a:r>
              <a:rPr lang="ru-RU" sz="2400" b="1" i="1" dirty="0">
                <a:solidFill>
                  <a:schemeClr val="accent2"/>
                </a:solidFill>
                <a:latin typeface="Times" pitchFamily="2" charset="0"/>
              </a:rPr>
              <a:t> метил </a:t>
            </a:r>
            <a:r>
              <a:rPr lang="ru-RU" sz="2400" b="1" i="1" dirty="0" err="1">
                <a:solidFill>
                  <a:schemeClr val="accent2"/>
                </a:solidFill>
                <a:latin typeface="Times" pitchFamily="2" charset="0"/>
              </a:rPr>
              <a:t>халькон</a:t>
            </a:r>
            <a:r>
              <a:rPr lang="ru-RU" sz="2400" b="1" i="1" dirty="0">
                <a:solidFill>
                  <a:schemeClr val="accent2"/>
                </a:solidFill>
                <a:latin typeface="Times" pitchFamily="2" charset="0"/>
              </a:rPr>
              <a:t>     142</a:t>
            </a:r>
            <a:endParaRPr lang="ru-RU" sz="2400" b="1" dirty="0">
              <a:solidFill>
                <a:schemeClr val="accent2"/>
              </a:solidFill>
              <a:latin typeface="Times" pitchFamily="2" charset="0"/>
            </a:endParaRPr>
          </a:p>
          <a:p>
            <a:r>
              <a:rPr lang="ru-RU" sz="2400" b="1" i="1" dirty="0" err="1">
                <a:solidFill>
                  <a:schemeClr val="accent2"/>
                </a:solidFill>
                <a:latin typeface="Times" pitchFamily="2" charset="0"/>
              </a:rPr>
              <a:t>Троксерутин</a:t>
            </a:r>
            <a:r>
              <a:rPr lang="ru-RU" sz="2400" b="1" i="1" dirty="0">
                <a:solidFill>
                  <a:schemeClr val="accent2"/>
                </a:solidFill>
                <a:latin typeface="Times" pitchFamily="2" charset="0"/>
              </a:rPr>
              <a:t>                              100</a:t>
            </a:r>
            <a:endParaRPr lang="ru-RU" sz="2400" b="1" dirty="0">
              <a:solidFill>
                <a:schemeClr val="accent2"/>
              </a:solidFill>
              <a:latin typeface="Times" pitchFamily="2" charset="0"/>
            </a:endParaRPr>
          </a:p>
          <a:p>
            <a:r>
              <a:rPr lang="ru-RU" sz="2400" b="1" i="1" dirty="0">
                <a:solidFill>
                  <a:schemeClr val="accent2"/>
                </a:solidFill>
                <a:latin typeface="Times" pitchFamily="2" charset="0"/>
              </a:rPr>
              <a:t>Аскорбиновая кислота           285</a:t>
            </a:r>
            <a:r>
              <a:rPr lang="ru-RU" sz="2400" b="1" dirty="0">
                <a:solidFill>
                  <a:schemeClr val="accent2"/>
                </a:solidFill>
                <a:latin typeface="Times" pitchFamily="2" charset="0"/>
              </a:rPr>
              <a:t>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ММК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9FA"/>
      </a:accent1>
      <a:accent2>
        <a:srgbClr val="003C6E"/>
      </a:accent2>
      <a:accent3>
        <a:srgbClr val="91D2F5"/>
      </a:accent3>
      <a:accent4>
        <a:srgbClr val="4CAF50"/>
      </a:accent4>
      <a:accent5>
        <a:srgbClr val="6A7BBC"/>
      </a:accent5>
      <a:accent6>
        <a:srgbClr val="909D77"/>
      </a:accent6>
      <a:hlink>
        <a:srgbClr val="0563C1"/>
      </a:hlink>
      <a:folHlink>
        <a:srgbClr val="954F72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10754</TotalTime>
  <Words>817</Words>
  <Application>Microsoft Office PowerPoint</Application>
  <PresentationFormat>Широкоэкранный</PresentationFormat>
  <Paragraphs>92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system-ui</vt:lpstr>
      <vt:lpstr>Times</vt:lpstr>
      <vt:lpstr>Тема Office</vt:lpstr>
      <vt:lpstr>  Комплексное лечение пациентов с хронической венозной недостаточностью С3, С4.  Мельцова Анна Жеромовна Койдан А.А., Медянцева К.Н. </vt:lpstr>
      <vt:lpstr>Лечение пациентов с хронической венозной недостаточностью  – всегда актуальный вопрос с большой историей развития</vt:lpstr>
      <vt:lpstr>Декомпенсированные формы хронической венозной недостаточности  </vt:lpstr>
      <vt:lpstr>Изменения кожи и подкожной клетчатки – дифференциальная диагностика заболеваний кожи</vt:lpstr>
      <vt:lpstr>Клинические наблюдения – 78 пациентов выраженность изменений кожи  = значимость  гемодинамических расстройств ?</vt:lpstr>
      <vt:lpstr>Пациент Д. 23 года Варикозная болезнь C2,3,4a,4b E As Pr:GSVa LI</vt:lpstr>
      <vt:lpstr>Особенности результатов обследования </vt:lpstr>
      <vt:lpstr>Гликокаликс</vt:lpstr>
      <vt:lpstr>Веноактивный препарат нового  поколения Портентус 3</vt:lpstr>
      <vt:lpstr>Предоперационная подготовка пациентов с декомпенсированными формами ХВН (средняя продолжительность 32,4 дней) + послеоперационный прием препаратов (28.6 дней)</vt:lpstr>
      <vt:lpstr>Презентация PowerPoint</vt:lpstr>
      <vt:lpstr> . </vt:lpstr>
      <vt:lpstr>Презентация PowerPoint</vt:lpstr>
      <vt:lpstr>Динамика отека нижних конечностей  %от исходного на фоне лечения</vt:lpstr>
      <vt:lpstr>Динамика трофических изменений мягких тканей</vt:lpstr>
      <vt:lpstr>Изменение площади гиперпигментации кожи (% от исходной площади)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Маркетинг</dc:creator>
  <cp:lastModifiedBy>Игорь Баталин</cp:lastModifiedBy>
  <cp:revision>417</cp:revision>
  <dcterms:created xsi:type="dcterms:W3CDTF">2023-10-20T08:28:12Z</dcterms:created>
  <dcterms:modified xsi:type="dcterms:W3CDTF">2025-11-25T21:49:43Z</dcterms:modified>
</cp:coreProperties>
</file>